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63"/>
  </p:notesMasterIdLst>
  <p:handoutMasterIdLst>
    <p:handoutMasterId r:id="rId64"/>
  </p:handoutMasterIdLst>
  <p:sldIdLst>
    <p:sldId id="290" r:id="rId7"/>
    <p:sldId id="281" r:id="rId8"/>
    <p:sldId id="293" r:id="rId9"/>
    <p:sldId id="341" r:id="rId10"/>
    <p:sldId id="342" r:id="rId11"/>
    <p:sldId id="343" r:id="rId12"/>
    <p:sldId id="344" r:id="rId13"/>
    <p:sldId id="292" r:id="rId14"/>
    <p:sldId id="294" r:id="rId15"/>
    <p:sldId id="295" r:id="rId16"/>
    <p:sldId id="296" r:id="rId17"/>
    <p:sldId id="297" r:id="rId18"/>
    <p:sldId id="298" r:id="rId19"/>
    <p:sldId id="299" r:id="rId20"/>
    <p:sldId id="300" r:id="rId21"/>
    <p:sldId id="301"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288" r:id="rId37"/>
    <p:sldId id="317" r:id="rId38"/>
    <p:sldId id="318" r:id="rId39"/>
    <p:sldId id="319" r:id="rId40"/>
    <p:sldId id="320" r:id="rId41"/>
    <p:sldId id="321" r:id="rId42"/>
    <p:sldId id="322" r:id="rId43"/>
    <p:sldId id="323" r:id="rId44"/>
    <p:sldId id="324" r:id="rId45"/>
    <p:sldId id="325" r:id="rId46"/>
    <p:sldId id="326" r:id="rId47"/>
    <p:sldId id="327" r:id="rId48"/>
    <p:sldId id="328" r:id="rId49"/>
    <p:sldId id="331" r:id="rId50"/>
    <p:sldId id="332" r:id="rId51"/>
    <p:sldId id="329" r:id="rId52"/>
    <p:sldId id="330" r:id="rId53"/>
    <p:sldId id="334" r:id="rId54"/>
    <p:sldId id="333" r:id="rId55"/>
    <p:sldId id="335" r:id="rId56"/>
    <p:sldId id="336" r:id="rId57"/>
    <p:sldId id="337" r:id="rId58"/>
    <p:sldId id="338" r:id="rId59"/>
    <p:sldId id="339" r:id="rId60"/>
    <p:sldId id="340" r:id="rId61"/>
    <p:sldId id="316" r:id="rId62"/>
  </p:sldIdLst>
  <p:sldSz cx="9144000" cy="6858000" type="screen4x3"/>
  <p:notesSz cx="10020300" cy="6888163"/>
  <p:defaultTextStyle>
    <a:defPPr>
      <a:defRPr lang="en-Z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330F"/>
    <a:srgbClr val="83725B"/>
    <a:srgbClr val="003896"/>
    <a:srgbClr val="B2B2B2"/>
    <a:srgbClr val="C0C0C0"/>
    <a:srgbClr val="EAEAEA"/>
    <a:srgbClr val="C97A00"/>
    <a:srgbClr val="858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09" autoAdjust="0"/>
    <p:restoredTop sz="94660"/>
  </p:normalViewPr>
  <p:slideViewPr>
    <p:cSldViewPr snapToObjects="1">
      <p:cViewPr>
        <p:scale>
          <a:sx n="100" d="100"/>
          <a:sy n="100" d="100"/>
        </p:scale>
        <p:origin x="-1944" y="-432"/>
      </p:cViewPr>
      <p:guideLst>
        <p:guide orient="horz" pos="1253"/>
        <p:guide orient="horz" pos="890"/>
        <p:guide orient="horz" pos="3657"/>
        <p:guide orient="horz" pos="1752"/>
        <p:guide orient="horz" pos="4156"/>
        <p:guide orient="horz" pos="3475"/>
        <p:guide pos="5556"/>
        <p:guide pos="5420"/>
        <p:guide pos="340"/>
        <p:guide pos="576"/>
        <p:guide pos="41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7602"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GB"/>
          </a:p>
        </p:txBody>
      </p:sp>
      <p:sp>
        <p:nvSpPr>
          <p:cNvPr id="537603" name="Rectangle 3"/>
          <p:cNvSpPr>
            <a:spLocks noGrp="1" noChangeArrowheads="1"/>
          </p:cNvSpPr>
          <p:nvPr>
            <p:ph type="dt" sz="quarter"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GB"/>
          </a:p>
        </p:txBody>
      </p:sp>
      <p:sp>
        <p:nvSpPr>
          <p:cNvPr id="537604" name="Rectangle 4"/>
          <p:cNvSpPr>
            <a:spLocks noGrp="1" noChangeArrowheads="1"/>
          </p:cNvSpPr>
          <p:nvPr>
            <p:ph type="ftr" sz="quarter" idx="2"/>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GB"/>
          </a:p>
        </p:txBody>
      </p:sp>
      <p:sp>
        <p:nvSpPr>
          <p:cNvPr id="537605" name="Rectangle 5"/>
          <p:cNvSpPr>
            <a:spLocks noGrp="1" noChangeArrowheads="1"/>
          </p:cNvSpPr>
          <p:nvPr>
            <p:ph type="sldNum" sz="quarter" idx="3"/>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00A8E61D-4C94-4069-9068-1871CA39BB14}" type="slidenum">
              <a:rPr lang="en-GB"/>
              <a:pPr>
                <a:defRPr/>
              </a:pPr>
              <a:t>‹#›</a:t>
            </a:fld>
            <a:endParaRPr lang="en-GB"/>
          </a:p>
        </p:txBody>
      </p:sp>
    </p:spTree>
    <p:extLst>
      <p:ext uri="{BB962C8B-B14F-4D97-AF65-F5344CB8AC3E}">
        <p14:creationId xmlns:p14="http://schemas.microsoft.com/office/powerpoint/2010/main" val="302950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386"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ZA"/>
          </a:p>
        </p:txBody>
      </p:sp>
      <p:sp>
        <p:nvSpPr>
          <p:cNvPr id="528387" name="Rectangle 3"/>
          <p:cNvSpPr>
            <a:spLocks noGrp="1" noChangeArrowheads="1"/>
          </p:cNvSpPr>
          <p:nvPr>
            <p:ph type="dt"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ZA"/>
          </a:p>
        </p:txBody>
      </p:sp>
      <p:sp>
        <p:nvSpPr>
          <p:cNvPr id="29700" name="Rectangle 4"/>
          <p:cNvSpPr>
            <a:spLocks noRot="1" noChangeArrowheads="1" noTextEdit="1"/>
          </p:cNvSpPr>
          <p:nvPr>
            <p:ph type="sldImg" idx="2"/>
          </p:nvPr>
        </p:nvSpPr>
        <p:spPr bwMode="auto">
          <a:xfrm>
            <a:off x="3287713" y="515938"/>
            <a:ext cx="3446462" cy="2584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8389" name="Rectangle 5"/>
          <p:cNvSpPr>
            <a:spLocks noGrp="1" noChangeArrowheads="1"/>
          </p:cNvSpPr>
          <p:nvPr>
            <p:ph type="body" sz="quarter" idx="3"/>
          </p:nvPr>
        </p:nvSpPr>
        <p:spPr bwMode="auto">
          <a:xfrm>
            <a:off x="1001713" y="3271838"/>
            <a:ext cx="801687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p>
            <a:pPr lvl="0"/>
            <a:r>
              <a:rPr lang="en-ZA" noProof="0" smtClean="0"/>
              <a:t>Click to edit Master text styles</a:t>
            </a:r>
          </a:p>
          <a:p>
            <a:pPr lvl="1"/>
            <a:r>
              <a:rPr lang="en-ZA" noProof="0" smtClean="0"/>
              <a:t>Second level</a:t>
            </a:r>
          </a:p>
          <a:p>
            <a:pPr lvl="2"/>
            <a:r>
              <a:rPr lang="en-ZA" noProof="0" smtClean="0"/>
              <a:t>Third level</a:t>
            </a:r>
          </a:p>
          <a:p>
            <a:pPr lvl="3"/>
            <a:r>
              <a:rPr lang="en-ZA" noProof="0" smtClean="0"/>
              <a:t>Fourth level</a:t>
            </a:r>
          </a:p>
          <a:p>
            <a:pPr lvl="4"/>
            <a:r>
              <a:rPr lang="en-ZA" noProof="0" smtClean="0"/>
              <a:t>Fifth level</a:t>
            </a:r>
          </a:p>
        </p:txBody>
      </p:sp>
      <p:sp>
        <p:nvSpPr>
          <p:cNvPr id="528390" name="Rectangle 6"/>
          <p:cNvSpPr>
            <a:spLocks noGrp="1" noChangeArrowheads="1"/>
          </p:cNvSpPr>
          <p:nvPr>
            <p:ph type="ftr" sz="quarter" idx="4"/>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ZA"/>
          </a:p>
        </p:txBody>
      </p:sp>
      <p:sp>
        <p:nvSpPr>
          <p:cNvPr id="528391" name="Rectangle 7"/>
          <p:cNvSpPr>
            <a:spLocks noGrp="1" noChangeArrowheads="1"/>
          </p:cNvSpPr>
          <p:nvPr>
            <p:ph type="sldNum" sz="quarter" idx="5"/>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EF938800-EB84-499E-82E5-5064EBDB1776}" type="slidenum">
              <a:rPr lang="en-ZA"/>
              <a:pPr>
                <a:defRPr/>
              </a:pPr>
              <a:t>‹#›</a:t>
            </a:fld>
            <a:endParaRPr lang="en-ZA"/>
          </a:p>
        </p:txBody>
      </p:sp>
    </p:spTree>
    <p:extLst>
      <p:ext uri="{BB962C8B-B14F-4D97-AF65-F5344CB8AC3E}">
        <p14:creationId xmlns:p14="http://schemas.microsoft.com/office/powerpoint/2010/main" val="284009392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0"/>
          <p:cNvGrpSpPr>
            <a:grpSpLocks/>
          </p:cNvGrpSpPr>
          <p:nvPr userDrawn="1"/>
        </p:nvGrpSpPr>
        <p:grpSpPr bwMode="auto">
          <a:xfrm>
            <a:off x="-4763" y="0"/>
            <a:ext cx="9148763" cy="6858000"/>
            <a:chOff x="-3" y="0"/>
            <a:chExt cx="5763" cy="4320"/>
          </a:xfrm>
        </p:grpSpPr>
        <p:pic>
          <p:nvPicPr>
            <p:cNvPr id="5" name="Picture 148" descr="logo sm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1"/>
            <p:cNvSpPr>
              <a:spLocks noChangeArrowheads="1"/>
            </p:cNvSpPr>
            <p:nvPr userDrawn="1"/>
          </p:nvSpPr>
          <p:spPr bwMode="auto">
            <a:xfrm>
              <a:off x="-3" y="0"/>
              <a:ext cx="5763"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pic>
          <p:nvPicPr>
            <p:cNvPr id="7" name="Picture 23" descr="d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01"/>
            <p:cNvSpPr>
              <a:spLocks noChangeArrowheads="1"/>
            </p:cNvSpPr>
            <p:nvPr userDrawn="1"/>
          </p:nvSpPr>
          <p:spPr bwMode="auto">
            <a:xfrm>
              <a:off x="232" y="819"/>
              <a:ext cx="1448" cy="1447"/>
            </a:xfrm>
            <a:prstGeom prst="ellipse">
              <a:avLst/>
            </a:prstGeom>
            <a:solidFill>
              <a:srgbClr val="83725B"/>
            </a:solidFill>
            <a:ln w="9525">
              <a:solidFill>
                <a:srgbClr val="83725B"/>
              </a:solidFill>
              <a:round/>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9" name="Oval 102" descr="coolers"/>
            <p:cNvSpPr>
              <a:spLocks noChangeArrowheads="1"/>
            </p:cNvSpPr>
            <p:nvPr userDrawn="1"/>
          </p:nvSpPr>
          <p:spPr bwMode="auto">
            <a:xfrm>
              <a:off x="275" y="858"/>
              <a:ext cx="1362" cy="1369"/>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0" name="Oval 103"/>
            <p:cNvSpPr>
              <a:spLocks noChangeArrowheads="1"/>
            </p:cNvSpPr>
            <p:nvPr userDrawn="1"/>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1" name="Oval 104"/>
            <p:cNvSpPr>
              <a:spLocks noChangeArrowheads="1"/>
            </p:cNvSpPr>
            <p:nvPr userDrawn="1"/>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2" name="Oval 105"/>
            <p:cNvSpPr>
              <a:spLocks noChangeArrowheads="1"/>
            </p:cNvSpPr>
            <p:nvPr userDrawn="1"/>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3" name="Oval 106"/>
            <p:cNvSpPr>
              <a:spLocks noChangeArrowheads="1"/>
            </p:cNvSpPr>
            <p:nvPr userDrawn="1"/>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4" name="Oval 107"/>
            <p:cNvSpPr>
              <a:spLocks noChangeArrowheads="1"/>
            </p:cNvSpPr>
            <p:nvPr userDrawn="1"/>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5" name="Oval 108"/>
            <p:cNvSpPr>
              <a:spLocks noChangeArrowheads="1"/>
            </p:cNvSpPr>
            <p:nvPr userDrawn="1"/>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6" name="Oval 109"/>
            <p:cNvSpPr>
              <a:spLocks noChangeArrowheads="1"/>
            </p:cNvSpPr>
            <p:nvPr userDrawn="1"/>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7" name="Oval 110"/>
            <p:cNvSpPr>
              <a:spLocks noChangeArrowheads="1"/>
            </p:cNvSpPr>
            <p:nvPr userDrawn="1"/>
          </p:nvSpPr>
          <p:spPr bwMode="auto">
            <a:xfrm>
              <a:off x="614" y="422"/>
              <a:ext cx="739" cy="747"/>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 name="Oval 111"/>
            <p:cNvSpPr>
              <a:spLocks noChangeArrowheads="1"/>
            </p:cNvSpPr>
            <p:nvPr userDrawn="1"/>
          </p:nvSpPr>
          <p:spPr bwMode="auto">
            <a:xfrm>
              <a:off x="629" y="445"/>
              <a:ext cx="708" cy="708"/>
            </a:xfrm>
            <a:prstGeom prst="ellipse">
              <a:avLst/>
            </a:prstGeom>
            <a:solidFill>
              <a:srgbClr val="8C7F6D"/>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9" name="Oval 112"/>
            <p:cNvSpPr>
              <a:spLocks noChangeArrowheads="1"/>
            </p:cNvSpPr>
            <p:nvPr userDrawn="1"/>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0" name="Oval 113"/>
            <p:cNvSpPr>
              <a:spLocks noChangeArrowheads="1"/>
            </p:cNvSpPr>
            <p:nvPr userDrawn="1"/>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1" name="Oval 114"/>
            <p:cNvSpPr>
              <a:spLocks noChangeArrowheads="1"/>
            </p:cNvSpPr>
            <p:nvPr userDrawn="1"/>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2" name="Oval 115"/>
            <p:cNvSpPr>
              <a:spLocks noChangeArrowheads="1"/>
            </p:cNvSpPr>
            <p:nvPr userDrawn="1"/>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3" name="Oval 116"/>
            <p:cNvSpPr>
              <a:spLocks noChangeArrowheads="1"/>
            </p:cNvSpPr>
            <p:nvPr userDrawn="1"/>
          </p:nvSpPr>
          <p:spPr bwMode="auto">
            <a:xfrm>
              <a:off x="629" y="445"/>
              <a:ext cx="708" cy="708"/>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4" name="Oval 117"/>
            <p:cNvSpPr>
              <a:spLocks noChangeArrowheads="1"/>
            </p:cNvSpPr>
            <p:nvPr userDrawn="1"/>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5" name="Oval 118" descr="face"/>
            <p:cNvSpPr>
              <a:spLocks noChangeArrowheads="1"/>
            </p:cNvSpPr>
            <p:nvPr userDrawn="1"/>
          </p:nvSpPr>
          <p:spPr bwMode="auto">
            <a:xfrm>
              <a:off x="633" y="445"/>
              <a:ext cx="700" cy="701"/>
            </a:xfrm>
            <a:prstGeom prst="ellipse">
              <a:avLst/>
            </a:prstGeom>
            <a:blipFill dpi="0" rotWithShape="1">
              <a:blip r:embed="rId5">
                <a:lum contrast="6000"/>
              </a:blip>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6" name="Oval 119"/>
            <p:cNvSpPr>
              <a:spLocks noChangeArrowheads="1"/>
            </p:cNvSpPr>
            <p:nvPr userDrawn="1"/>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7" name="Oval 120"/>
            <p:cNvSpPr>
              <a:spLocks noChangeArrowheads="1"/>
            </p:cNvSpPr>
            <p:nvPr userDrawn="1"/>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8" name="Oval 121"/>
            <p:cNvSpPr>
              <a:spLocks noChangeArrowheads="1"/>
            </p:cNvSpPr>
            <p:nvPr userDrawn="1"/>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29" name="Oval 122"/>
            <p:cNvSpPr>
              <a:spLocks noChangeArrowheads="1"/>
            </p:cNvSpPr>
            <p:nvPr userDrawn="1"/>
          </p:nvSpPr>
          <p:spPr bwMode="auto">
            <a:xfrm>
              <a:off x="264" y="2002"/>
              <a:ext cx="1213" cy="1205"/>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0" name="Oval 123"/>
            <p:cNvSpPr>
              <a:spLocks noChangeArrowheads="1"/>
            </p:cNvSpPr>
            <p:nvPr userDrawn="1"/>
          </p:nvSpPr>
          <p:spPr bwMode="auto">
            <a:xfrm>
              <a:off x="303" y="2033"/>
              <a:ext cx="1135" cy="1143"/>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1" name="Oval 124"/>
            <p:cNvSpPr>
              <a:spLocks noChangeArrowheads="1"/>
            </p:cNvSpPr>
            <p:nvPr userDrawn="1"/>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2" name="Oval 125"/>
            <p:cNvSpPr>
              <a:spLocks noChangeArrowheads="1"/>
            </p:cNvSpPr>
            <p:nvPr userDrawn="1"/>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3" name="Oval 126"/>
            <p:cNvSpPr>
              <a:spLocks noChangeArrowheads="1"/>
            </p:cNvSpPr>
            <p:nvPr userDrawn="1"/>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4" name="Oval 127"/>
            <p:cNvSpPr>
              <a:spLocks noChangeArrowheads="1"/>
            </p:cNvSpPr>
            <p:nvPr userDrawn="1"/>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5" name="Oval 128" descr="new smal workers"/>
            <p:cNvSpPr>
              <a:spLocks noChangeArrowheads="1"/>
            </p:cNvSpPr>
            <p:nvPr userDrawn="1"/>
          </p:nvSpPr>
          <p:spPr bwMode="auto">
            <a:xfrm>
              <a:off x="304" y="2033"/>
              <a:ext cx="1135" cy="1143"/>
            </a:xfrm>
            <a:prstGeom prst="ellipse">
              <a:avLst/>
            </a:prstGeom>
            <a:blipFill dpi="0" rotWithShape="1">
              <a:blip r:embed="rId6">
                <a:lum contrast="12000"/>
              </a:blip>
              <a:srcRect/>
              <a:stretch>
                <a:fillRect/>
              </a:stretch>
            </a:blipFill>
            <a:ln>
              <a:noFill/>
            </a:ln>
            <a:extLst>
              <a:ext uri="{91240B29-F687-4F45-9708-019B960494DF}">
                <a14:hiddenLine xmlns:a14="http://schemas.microsoft.com/office/drawing/2010/main" w="0">
                  <a:solidFill>
                    <a:srgbClr val="83725B"/>
                  </a:solidFill>
                  <a:round/>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6" name="Oval 129"/>
            <p:cNvSpPr>
              <a:spLocks noChangeArrowheads="1"/>
            </p:cNvSpPr>
            <p:nvPr userDrawn="1"/>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7" name="Oval 130"/>
            <p:cNvSpPr>
              <a:spLocks noChangeArrowheads="1"/>
            </p:cNvSpPr>
            <p:nvPr userDrawn="1"/>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8" name="Oval 131"/>
            <p:cNvSpPr>
              <a:spLocks noChangeArrowheads="1"/>
            </p:cNvSpPr>
            <p:nvPr userDrawn="1"/>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39" name="Oval 132"/>
            <p:cNvSpPr>
              <a:spLocks noChangeArrowheads="1"/>
            </p:cNvSpPr>
            <p:nvPr userDrawn="1"/>
          </p:nvSpPr>
          <p:spPr bwMode="auto">
            <a:xfrm>
              <a:off x="614" y="2990"/>
              <a:ext cx="1003" cy="1011"/>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0" name="Oval 133"/>
            <p:cNvSpPr>
              <a:spLocks noChangeArrowheads="1"/>
            </p:cNvSpPr>
            <p:nvPr userDrawn="1"/>
          </p:nvSpPr>
          <p:spPr bwMode="auto">
            <a:xfrm>
              <a:off x="645" y="3021"/>
              <a:ext cx="941" cy="949"/>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1" name="Oval 134"/>
            <p:cNvSpPr>
              <a:spLocks noChangeArrowheads="1"/>
            </p:cNvSpPr>
            <p:nvPr userDrawn="1"/>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2" name="Oval 135"/>
            <p:cNvSpPr>
              <a:spLocks noChangeArrowheads="1"/>
            </p:cNvSpPr>
            <p:nvPr userDrawn="1"/>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3" name="Oval 136"/>
            <p:cNvSpPr>
              <a:spLocks noChangeArrowheads="1"/>
            </p:cNvSpPr>
            <p:nvPr userDrawn="1"/>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4" name="Oval 137"/>
            <p:cNvSpPr>
              <a:spLocks noChangeArrowheads="1"/>
            </p:cNvSpPr>
            <p:nvPr userDrawn="1"/>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5" name="Oval 138" descr="boom"/>
            <p:cNvSpPr>
              <a:spLocks noChangeArrowheads="1"/>
            </p:cNvSpPr>
            <p:nvPr userDrawn="1"/>
          </p:nvSpPr>
          <p:spPr bwMode="auto">
            <a:xfrm>
              <a:off x="638" y="3018"/>
              <a:ext cx="949" cy="957"/>
            </a:xfrm>
            <a:prstGeom prst="ellipse">
              <a:avLst/>
            </a:prstGeom>
            <a:blipFill dpi="0" rotWithShape="1">
              <a:blip r:embed="rId7">
                <a:lum contrast="6000"/>
              </a:blip>
              <a:srcRect/>
              <a:stretch>
                <a:fillRect/>
              </a:stretch>
            </a:blipFill>
            <a:ln>
              <a:noFill/>
            </a:ln>
            <a:extLst>
              <a:ext uri="{91240B29-F687-4F45-9708-019B960494DF}">
                <a14:hiddenLine xmlns:a14="http://schemas.microsoft.com/office/drawing/2010/main" w="9525">
                  <a:solidFill>
                    <a:srgbClr val="83725B"/>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6" name="Oval 139"/>
            <p:cNvSpPr>
              <a:spLocks noChangeArrowheads="1"/>
            </p:cNvSpPr>
            <p:nvPr userDrawn="1"/>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7" name="Oval 140"/>
            <p:cNvSpPr>
              <a:spLocks noChangeArrowheads="1"/>
            </p:cNvSpPr>
            <p:nvPr userDrawn="1"/>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48" name="Oval 141"/>
            <p:cNvSpPr>
              <a:spLocks noChangeArrowheads="1"/>
            </p:cNvSpPr>
            <p:nvPr userDrawn="1"/>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3075" name="Rectangle 3"/>
          <p:cNvSpPr>
            <a:spLocks noGrp="1" noChangeArrowheads="1"/>
          </p:cNvSpPr>
          <p:nvPr>
            <p:ph type="ctrTitle"/>
          </p:nvPr>
        </p:nvSpPr>
        <p:spPr>
          <a:xfrm>
            <a:off x="3059113" y="3271838"/>
            <a:ext cx="5545137" cy="676275"/>
          </a:xfrm>
        </p:spPr>
        <p:txBody>
          <a:bodyPr anchor="b"/>
          <a:lstStyle>
            <a:lvl1pPr>
              <a:defRPr>
                <a:solidFill>
                  <a:srgbClr val="003896"/>
                </a:solidFill>
              </a:defRPr>
            </a:lvl1pPr>
          </a:lstStyle>
          <a:p>
            <a:pPr lvl="0"/>
            <a:r>
              <a:rPr lang="en-ZA" noProof="0" smtClean="0"/>
              <a:t>Click to edit Master title style</a:t>
            </a:r>
          </a:p>
        </p:txBody>
      </p:sp>
      <p:sp>
        <p:nvSpPr>
          <p:cNvPr id="3076" name="Rectangle 4"/>
          <p:cNvSpPr>
            <a:spLocks noGrp="1" noChangeArrowheads="1"/>
          </p:cNvSpPr>
          <p:nvPr>
            <p:ph type="subTitle" idx="1"/>
          </p:nvPr>
        </p:nvSpPr>
        <p:spPr>
          <a:xfrm>
            <a:off x="3059113" y="4092575"/>
            <a:ext cx="5545137" cy="2220913"/>
          </a:xfrm>
        </p:spPr>
        <p:txBody>
          <a:bodyPr/>
          <a:lstStyle>
            <a:lvl1pPr marL="0" indent="0">
              <a:buFontTx/>
              <a:buNone/>
              <a:defRPr sz="1800">
                <a:solidFill>
                  <a:srgbClr val="83725B"/>
                </a:solidFill>
              </a:defRPr>
            </a:lvl1pPr>
          </a:lstStyle>
          <a:p>
            <a:pPr lvl="0"/>
            <a:r>
              <a:rPr lang="en-ZA" noProof="0" smtClean="0"/>
              <a:t>Click to edit Master subtitle style</a:t>
            </a:r>
          </a:p>
        </p:txBody>
      </p:sp>
    </p:spTree>
    <p:extLst>
      <p:ext uri="{BB962C8B-B14F-4D97-AF65-F5344CB8AC3E}">
        <p14:creationId xmlns:p14="http://schemas.microsoft.com/office/powerpoint/2010/main" val="3633524166"/>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0754DAFB-E0E1-4DE6-BCD1-69412698B1CF}" type="slidenum">
              <a:rPr lang="en-ZA"/>
              <a:pPr>
                <a:defRPr/>
              </a:pPr>
              <a:t>‹#›</a:t>
            </a:fld>
            <a:endParaRPr lang="en-ZA"/>
          </a:p>
        </p:txBody>
      </p:sp>
    </p:spTree>
    <p:extLst>
      <p:ext uri="{BB962C8B-B14F-4D97-AF65-F5344CB8AC3E}">
        <p14:creationId xmlns:p14="http://schemas.microsoft.com/office/powerpoint/2010/main" val="971923141"/>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5" y="166688"/>
            <a:ext cx="2093913" cy="631507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36563" y="166688"/>
            <a:ext cx="6132512" cy="6315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F476ED26-B534-467D-911B-CDB977CE4D93}" type="slidenum">
              <a:rPr lang="en-ZA"/>
              <a:pPr>
                <a:defRPr/>
              </a:pPr>
              <a:t>‹#›</a:t>
            </a:fld>
            <a:endParaRPr lang="en-ZA"/>
          </a:p>
        </p:txBody>
      </p:sp>
    </p:spTree>
    <p:extLst>
      <p:ext uri="{BB962C8B-B14F-4D97-AF65-F5344CB8AC3E}">
        <p14:creationId xmlns:p14="http://schemas.microsoft.com/office/powerpoint/2010/main" val="428084348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36563" y="166688"/>
            <a:ext cx="8378825" cy="6315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Slide Number Placeholder 4"/>
          <p:cNvSpPr>
            <a:spLocks noGrp="1"/>
          </p:cNvSpPr>
          <p:nvPr>
            <p:ph type="sldNum" sz="quarter" idx="11"/>
          </p:nvPr>
        </p:nvSpPr>
        <p:spPr>
          <a:xfrm>
            <a:off x="3851275" y="6453188"/>
            <a:ext cx="1008063" cy="268287"/>
          </a:xfrm>
        </p:spPr>
        <p:txBody>
          <a:bodyPr/>
          <a:lstStyle>
            <a:lvl1pPr>
              <a:defRPr/>
            </a:lvl1pPr>
          </a:lstStyle>
          <a:p>
            <a:pPr>
              <a:defRPr/>
            </a:pPr>
            <a:fld id="{32CF20DF-4286-4DBB-A48D-B95D230A91F4}" type="slidenum">
              <a:rPr lang="en-ZA"/>
              <a:pPr>
                <a:defRPr/>
              </a:pPr>
              <a:t>‹#›</a:t>
            </a:fld>
            <a:endParaRPr lang="en-ZA"/>
          </a:p>
        </p:txBody>
      </p:sp>
    </p:spTree>
    <p:extLst>
      <p:ext uri="{BB962C8B-B14F-4D97-AF65-F5344CB8AC3E}">
        <p14:creationId xmlns:p14="http://schemas.microsoft.com/office/powerpoint/2010/main" val="1378000701"/>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2AFAAE5-0D67-455B-B4A3-B6C98A63DF7D}" type="slidenum">
              <a:rPr lang="en-ZA"/>
              <a:pPr>
                <a:defRPr/>
              </a:pPr>
              <a:t>‹#›</a:t>
            </a:fld>
            <a:endParaRPr lang="en-ZA"/>
          </a:p>
        </p:txBody>
      </p:sp>
    </p:spTree>
    <p:extLst>
      <p:ext uri="{BB962C8B-B14F-4D97-AF65-F5344CB8AC3E}">
        <p14:creationId xmlns:p14="http://schemas.microsoft.com/office/powerpoint/2010/main" val="256514867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DFBE4444-6D7C-488B-A805-B9209C86AC61}" type="slidenum">
              <a:rPr lang="en-ZA"/>
              <a:pPr>
                <a:defRPr/>
              </a:pPr>
              <a:t>‹#›</a:t>
            </a:fld>
            <a:endParaRPr lang="en-ZA"/>
          </a:p>
        </p:txBody>
      </p:sp>
    </p:spTree>
    <p:extLst>
      <p:ext uri="{BB962C8B-B14F-4D97-AF65-F5344CB8AC3E}">
        <p14:creationId xmlns:p14="http://schemas.microsoft.com/office/powerpoint/2010/main" val="390318161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36563" y="1436688"/>
            <a:ext cx="4113212"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702175" y="1436688"/>
            <a:ext cx="41132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453039F6-C780-4A70-9B2B-A0674A8A02E8}" type="slidenum">
              <a:rPr lang="en-ZA"/>
              <a:pPr>
                <a:defRPr/>
              </a:pPr>
              <a:t>‹#›</a:t>
            </a:fld>
            <a:endParaRPr lang="en-ZA"/>
          </a:p>
        </p:txBody>
      </p:sp>
    </p:spTree>
    <p:extLst>
      <p:ext uri="{BB962C8B-B14F-4D97-AF65-F5344CB8AC3E}">
        <p14:creationId xmlns:p14="http://schemas.microsoft.com/office/powerpoint/2010/main" val="424239518"/>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vl1pPr>
          </a:lstStyle>
          <a:p>
            <a:pPr>
              <a:defRPr/>
            </a:pPr>
            <a:endParaRPr lang="en-ZA"/>
          </a:p>
        </p:txBody>
      </p:sp>
      <p:sp>
        <p:nvSpPr>
          <p:cNvPr id="8" name="Footer Placeholder 7"/>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9" name="Slide Number Placeholder 8"/>
          <p:cNvSpPr>
            <a:spLocks noGrp="1"/>
          </p:cNvSpPr>
          <p:nvPr>
            <p:ph type="sldNum" sz="quarter" idx="12"/>
          </p:nvPr>
        </p:nvSpPr>
        <p:spPr/>
        <p:txBody>
          <a:bodyPr/>
          <a:lstStyle>
            <a:lvl1pPr>
              <a:defRPr/>
            </a:lvl1pPr>
          </a:lstStyle>
          <a:p>
            <a:pPr>
              <a:defRPr/>
            </a:pPr>
            <a:fld id="{837BDC37-E4ED-41FF-8F16-B8444F82DD46}" type="slidenum">
              <a:rPr lang="en-ZA"/>
              <a:pPr>
                <a:defRPr/>
              </a:pPr>
              <a:t>‹#›</a:t>
            </a:fld>
            <a:endParaRPr lang="en-ZA"/>
          </a:p>
        </p:txBody>
      </p:sp>
    </p:spTree>
    <p:extLst>
      <p:ext uri="{BB962C8B-B14F-4D97-AF65-F5344CB8AC3E}">
        <p14:creationId xmlns:p14="http://schemas.microsoft.com/office/powerpoint/2010/main" val="127870456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Footer Placeholder 3"/>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5" name="Slide Number Placeholder 4"/>
          <p:cNvSpPr>
            <a:spLocks noGrp="1"/>
          </p:cNvSpPr>
          <p:nvPr>
            <p:ph type="sldNum" sz="quarter" idx="12"/>
          </p:nvPr>
        </p:nvSpPr>
        <p:spPr/>
        <p:txBody>
          <a:bodyPr/>
          <a:lstStyle>
            <a:lvl1pPr>
              <a:defRPr/>
            </a:lvl1pPr>
          </a:lstStyle>
          <a:p>
            <a:pPr>
              <a:defRPr/>
            </a:pPr>
            <a:fld id="{73994D00-22FD-490C-996E-3A74D55806FE}" type="slidenum">
              <a:rPr lang="en-ZA"/>
              <a:pPr>
                <a:defRPr/>
              </a:pPr>
              <a:t>‹#›</a:t>
            </a:fld>
            <a:endParaRPr lang="en-ZA"/>
          </a:p>
        </p:txBody>
      </p:sp>
    </p:spTree>
    <p:extLst>
      <p:ext uri="{BB962C8B-B14F-4D97-AF65-F5344CB8AC3E}">
        <p14:creationId xmlns:p14="http://schemas.microsoft.com/office/powerpoint/2010/main" val="4227301238"/>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ZA"/>
          </a:p>
        </p:txBody>
      </p:sp>
      <p:sp>
        <p:nvSpPr>
          <p:cNvPr id="3" name="Footer Placeholder 2"/>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4" name="Slide Number Placeholder 3"/>
          <p:cNvSpPr>
            <a:spLocks noGrp="1"/>
          </p:cNvSpPr>
          <p:nvPr>
            <p:ph type="sldNum" sz="quarter" idx="12"/>
          </p:nvPr>
        </p:nvSpPr>
        <p:spPr/>
        <p:txBody>
          <a:bodyPr/>
          <a:lstStyle>
            <a:lvl1pPr>
              <a:defRPr/>
            </a:lvl1pPr>
          </a:lstStyle>
          <a:p>
            <a:pPr>
              <a:defRPr/>
            </a:pPr>
            <a:fld id="{D28B3F56-D2A9-45B7-8DFA-AE99F70D496B}" type="slidenum">
              <a:rPr lang="en-ZA"/>
              <a:pPr>
                <a:defRPr/>
              </a:pPr>
              <a:t>‹#›</a:t>
            </a:fld>
            <a:endParaRPr lang="en-ZA"/>
          </a:p>
        </p:txBody>
      </p:sp>
    </p:spTree>
    <p:extLst>
      <p:ext uri="{BB962C8B-B14F-4D97-AF65-F5344CB8AC3E}">
        <p14:creationId xmlns:p14="http://schemas.microsoft.com/office/powerpoint/2010/main" val="3050815213"/>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06368D0D-B492-43A4-9678-65DCB5A3FDB3}" type="slidenum">
              <a:rPr lang="en-ZA"/>
              <a:pPr>
                <a:defRPr/>
              </a:pPr>
              <a:t>‹#›</a:t>
            </a:fld>
            <a:endParaRPr lang="en-ZA"/>
          </a:p>
        </p:txBody>
      </p:sp>
    </p:spTree>
    <p:extLst>
      <p:ext uri="{BB962C8B-B14F-4D97-AF65-F5344CB8AC3E}">
        <p14:creationId xmlns:p14="http://schemas.microsoft.com/office/powerpoint/2010/main" val="3467027276"/>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32E31437-09F7-4E06-B1FC-CBFB57228571}" type="slidenum">
              <a:rPr lang="en-ZA"/>
              <a:pPr>
                <a:defRPr/>
              </a:pPr>
              <a:t>‹#›</a:t>
            </a:fld>
            <a:endParaRPr lang="en-ZA"/>
          </a:p>
        </p:txBody>
      </p:sp>
    </p:spTree>
    <p:extLst>
      <p:ext uri="{BB962C8B-B14F-4D97-AF65-F5344CB8AC3E}">
        <p14:creationId xmlns:p14="http://schemas.microsoft.com/office/powerpoint/2010/main" val="154382895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3" descr="logo sma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62863" y="341313"/>
            <a:ext cx="11731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7" descr="topsoli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759142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title"/>
          </p:nvPr>
        </p:nvSpPr>
        <p:spPr bwMode="auto">
          <a:xfrm>
            <a:off x="436563" y="166688"/>
            <a:ext cx="651986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ZA" altLang="en-US" smtClean="0"/>
              <a:t>Click to edit Master title style</a:t>
            </a:r>
          </a:p>
        </p:txBody>
      </p:sp>
      <p:sp>
        <p:nvSpPr>
          <p:cNvPr id="5125" name="Rectangle 3"/>
          <p:cNvSpPr>
            <a:spLocks noGrp="1" noChangeArrowheads="1"/>
          </p:cNvSpPr>
          <p:nvPr>
            <p:ph type="body" idx="1"/>
          </p:nvPr>
        </p:nvSpPr>
        <p:spPr bwMode="auto">
          <a:xfrm>
            <a:off x="436563" y="1436688"/>
            <a:ext cx="8378825"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ZA" altLang="en-US" smtClean="0"/>
              <a:t>Click to edit Master text styles</a:t>
            </a:r>
          </a:p>
          <a:p>
            <a:pPr lvl="1"/>
            <a:r>
              <a:rPr lang="en-ZA" altLang="en-US" smtClean="0"/>
              <a:t>Second level</a:t>
            </a:r>
          </a:p>
          <a:p>
            <a:pPr lvl="2"/>
            <a:r>
              <a:rPr lang="en-ZA" altLang="en-US" smtClean="0"/>
              <a:t>Third level</a:t>
            </a:r>
          </a:p>
          <a:p>
            <a:pPr lvl="3"/>
            <a:r>
              <a:rPr lang="en-ZA" altLang="en-US" smtClean="0"/>
              <a:t>Fourth level</a:t>
            </a:r>
          </a:p>
          <a:p>
            <a:pPr lvl="4"/>
            <a:r>
              <a:rPr lang="en-ZA" altLang="en-US" smtClean="0"/>
              <a:t>Fifth level</a:t>
            </a:r>
          </a:p>
        </p:txBody>
      </p:sp>
      <p:sp>
        <p:nvSpPr>
          <p:cNvPr id="1061" name="Rectangle 37"/>
          <p:cNvSpPr>
            <a:spLocks noGrp="1" noChangeArrowheads="1"/>
          </p:cNvSpPr>
          <p:nvPr>
            <p:ph type="dt" sz="half" idx="2"/>
          </p:nvPr>
        </p:nvSpPr>
        <p:spPr bwMode="auto">
          <a:xfrm>
            <a:off x="457200" y="6453188"/>
            <a:ext cx="173831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solidFill>
                  <a:srgbClr val="83725B"/>
                </a:solidFill>
              </a:defRPr>
            </a:lvl1pPr>
          </a:lstStyle>
          <a:p>
            <a:pPr>
              <a:defRPr/>
            </a:pPr>
            <a:endParaRPr lang="en-ZA"/>
          </a:p>
        </p:txBody>
      </p:sp>
      <p:sp>
        <p:nvSpPr>
          <p:cNvPr id="1063" name="Rectangle 39"/>
          <p:cNvSpPr>
            <a:spLocks noGrp="1" noChangeArrowheads="1"/>
          </p:cNvSpPr>
          <p:nvPr>
            <p:ph type="sldNum" sz="quarter" idx="4"/>
          </p:nvPr>
        </p:nvSpPr>
        <p:spPr bwMode="auto">
          <a:xfrm>
            <a:off x="3924300" y="6453188"/>
            <a:ext cx="935038"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00">
                <a:solidFill>
                  <a:srgbClr val="83725B"/>
                </a:solidFill>
              </a:defRPr>
            </a:lvl1pPr>
          </a:lstStyle>
          <a:p>
            <a:pPr>
              <a:defRPr/>
            </a:pPr>
            <a:fld id="{0157802C-9CEA-412C-A894-168E2007F29A}" type="slidenum">
              <a:rPr lang="en-ZA"/>
              <a:pPr>
                <a:defRPr/>
              </a:pPr>
              <a:t>‹#›</a:t>
            </a:fld>
            <a:endParaRPr lang="en-ZA"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spd="slow">
    <p:fade/>
  </p:transition>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2400">
          <a:solidFill>
            <a:schemeClr val="bg1"/>
          </a:solidFill>
          <a:latin typeface="+mj-lt"/>
          <a:ea typeface="+mj-ea"/>
          <a:cs typeface="+mj-cs"/>
        </a:defRPr>
      </a:lvl1pPr>
      <a:lvl2pPr algn="l" rtl="0" eaLnBrk="0" fontAlgn="base" hangingPunct="0">
        <a:lnSpc>
          <a:spcPct val="85000"/>
        </a:lnSpc>
        <a:spcBef>
          <a:spcPct val="0"/>
        </a:spcBef>
        <a:spcAft>
          <a:spcPct val="0"/>
        </a:spcAft>
        <a:defRPr sz="2400">
          <a:solidFill>
            <a:schemeClr val="bg1"/>
          </a:solidFill>
          <a:latin typeface="Arial" charset="0"/>
          <a:cs typeface="Arial" charset="0"/>
        </a:defRPr>
      </a:lvl2pPr>
      <a:lvl3pPr algn="l" rtl="0" eaLnBrk="0" fontAlgn="base" hangingPunct="0">
        <a:lnSpc>
          <a:spcPct val="85000"/>
        </a:lnSpc>
        <a:spcBef>
          <a:spcPct val="0"/>
        </a:spcBef>
        <a:spcAft>
          <a:spcPct val="0"/>
        </a:spcAft>
        <a:defRPr sz="2400">
          <a:solidFill>
            <a:schemeClr val="bg1"/>
          </a:solidFill>
          <a:latin typeface="Arial" charset="0"/>
          <a:cs typeface="Arial" charset="0"/>
        </a:defRPr>
      </a:lvl3pPr>
      <a:lvl4pPr algn="l" rtl="0" eaLnBrk="0" fontAlgn="base" hangingPunct="0">
        <a:lnSpc>
          <a:spcPct val="85000"/>
        </a:lnSpc>
        <a:spcBef>
          <a:spcPct val="0"/>
        </a:spcBef>
        <a:spcAft>
          <a:spcPct val="0"/>
        </a:spcAft>
        <a:defRPr sz="2400">
          <a:solidFill>
            <a:schemeClr val="bg1"/>
          </a:solidFill>
          <a:latin typeface="Arial" charset="0"/>
          <a:cs typeface="Arial" charset="0"/>
        </a:defRPr>
      </a:lvl4pPr>
      <a:lvl5pPr algn="l" rtl="0" eaLnBrk="0" fontAlgn="base" hangingPunct="0">
        <a:lnSpc>
          <a:spcPct val="85000"/>
        </a:lnSpc>
        <a:spcBef>
          <a:spcPct val="0"/>
        </a:spcBef>
        <a:spcAft>
          <a:spcPct val="0"/>
        </a:spcAft>
        <a:defRPr sz="2400">
          <a:solidFill>
            <a:schemeClr val="bg1"/>
          </a:solidFill>
          <a:latin typeface="Arial" charset="0"/>
          <a:cs typeface="Arial" charset="0"/>
        </a:defRPr>
      </a:lvl5pPr>
      <a:lvl6pPr marL="457200" algn="l" rtl="0" fontAlgn="base">
        <a:lnSpc>
          <a:spcPct val="85000"/>
        </a:lnSpc>
        <a:spcBef>
          <a:spcPct val="0"/>
        </a:spcBef>
        <a:spcAft>
          <a:spcPct val="0"/>
        </a:spcAft>
        <a:defRPr sz="2400">
          <a:solidFill>
            <a:schemeClr val="bg1"/>
          </a:solidFill>
          <a:latin typeface="Arial" charset="0"/>
          <a:cs typeface="Arial" charset="0"/>
        </a:defRPr>
      </a:lvl6pPr>
      <a:lvl7pPr marL="914400" algn="l" rtl="0" fontAlgn="base">
        <a:lnSpc>
          <a:spcPct val="85000"/>
        </a:lnSpc>
        <a:spcBef>
          <a:spcPct val="0"/>
        </a:spcBef>
        <a:spcAft>
          <a:spcPct val="0"/>
        </a:spcAft>
        <a:defRPr sz="2400">
          <a:solidFill>
            <a:schemeClr val="bg1"/>
          </a:solidFill>
          <a:latin typeface="Arial" charset="0"/>
          <a:cs typeface="Arial" charset="0"/>
        </a:defRPr>
      </a:lvl7pPr>
      <a:lvl8pPr marL="1371600" algn="l" rtl="0" fontAlgn="base">
        <a:lnSpc>
          <a:spcPct val="85000"/>
        </a:lnSpc>
        <a:spcBef>
          <a:spcPct val="0"/>
        </a:spcBef>
        <a:spcAft>
          <a:spcPct val="0"/>
        </a:spcAft>
        <a:defRPr sz="2400">
          <a:solidFill>
            <a:schemeClr val="bg1"/>
          </a:solidFill>
          <a:latin typeface="Arial" charset="0"/>
          <a:cs typeface="Arial" charset="0"/>
        </a:defRPr>
      </a:lvl8pPr>
      <a:lvl9pPr marL="1828800" algn="l" rtl="0" fontAlgn="base">
        <a:lnSpc>
          <a:spcPct val="85000"/>
        </a:lnSpc>
        <a:spcBef>
          <a:spcPct val="0"/>
        </a:spcBef>
        <a:spcAft>
          <a:spcPct val="0"/>
        </a:spcAft>
        <a:defRPr sz="2400">
          <a:solidFill>
            <a:schemeClr val="bg1"/>
          </a:solidFill>
          <a:latin typeface="Arial" charset="0"/>
          <a:cs typeface="Arial" charset="0"/>
        </a:defRPr>
      </a:lvl9pPr>
    </p:titleStyle>
    <p:body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0591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8435" name="Group 162"/>
          <p:cNvGrpSpPr>
            <a:grpSpLocks/>
          </p:cNvGrpSpPr>
          <p:nvPr/>
        </p:nvGrpSpPr>
        <p:grpSpPr bwMode="auto">
          <a:xfrm>
            <a:off x="-4763" y="0"/>
            <a:ext cx="9148763" cy="6858000"/>
            <a:chOff x="-3" y="0"/>
            <a:chExt cx="5763" cy="4320"/>
          </a:xfrm>
        </p:grpSpPr>
        <p:pic>
          <p:nvPicPr>
            <p:cNvPr id="18491" name="Picture 23"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92" name="Rectangle 91"/>
            <p:cNvSpPr>
              <a:spLocks noChangeArrowheads="1"/>
            </p:cNvSpPr>
            <p:nvPr/>
          </p:nvSpPr>
          <p:spPr bwMode="auto">
            <a:xfrm>
              <a:off x="-3" y="0"/>
              <a:ext cx="5763"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pic>
          <p:nvPicPr>
            <p:cNvPr id="18493" name="Picture 161" descr="logo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6" name="Group 155"/>
          <p:cNvGrpSpPr>
            <a:grpSpLocks/>
          </p:cNvGrpSpPr>
          <p:nvPr/>
        </p:nvGrpSpPr>
        <p:grpSpPr bwMode="auto">
          <a:xfrm>
            <a:off x="257175" y="1201738"/>
            <a:ext cx="2482850" cy="2444750"/>
            <a:chOff x="162" y="757"/>
            <a:chExt cx="1564" cy="1540"/>
          </a:xfrm>
        </p:grpSpPr>
        <p:sp>
          <p:nvSpPr>
            <p:cNvPr id="18486" name="Oval 101"/>
            <p:cNvSpPr>
              <a:spLocks noChangeArrowheads="1"/>
            </p:cNvSpPr>
            <p:nvPr/>
          </p:nvSpPr>
          <p:spPr bwMode="auto">
            <a:xfrm>
              <a:off x="232" y="819"/>
              <a:ext cx="1448" cy="1447"/>
            </a:xfrm>
            <a:prstGeom prst="ellipse">
              <a:avLst/>
            </a:prstGeom>
            <a:solidFill>
              <a:srgbClr val="83725B"/>
            </a:solidFill>
            <a:ln w="9525">
              <a:solidFill>
                <a:srgbClr val="83725B"/>
              </a:solidFill>
              <a:round/>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7" name="Oval 103"/>
            <p:cNvSpPr>
              <a:spLocks noChangeArrowheads="1"/>
            </p:cNvSpPr>
            <p:nvPr/>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8" name="Oval 104"/>
            <p:cNvSpPr>
              <a:spLocks noChangeArrowheads="1"/>
            </p:cNvSpPr>
            <p:nvPr/>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9" name="Oval 105"/>
            <p:cNvSpPr>
              <a:spLocks noChangeArrowheads="1"/>
            </p:cNvSpPr>
            <p:nvPr/>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90" name="Oval 106"/>
            <p:cNvSpPr>
              <a:spLocks noChangeArrowheads="1"/>
            </p:cNvSpPr>
            <p:nvPr/>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19462" name="Oval 102"/>
          <p:cNvSpPr>
            <a:spLocks noChangeArrowheads="1"/>
          </p:cNvSpPr>
          <p:nvPr/>
        </p:nvSpPr>
        <p:spPr bwMode="auto">
          <a:xfrm>
            <a:off x="436563" y="1362075"/>
            <a:ext cx="2162175" cy="2173288"/>
          </a:xfrm>
          <a:prstGeom prst="ellipse">
            <a:avLst/>
          </a:prstGeom>
          <a:blipFill dpi="0" rotWithShape="1">
            <a:blip r:embed="rId4">
              <a:extLst>
                <a:ext uri="{28A0092B-C50C-407E-A947-70E740481C1C}">
                  <a14:useLocalDpi xmlns:a14="http://schemas.microsoft.com/office/drawing/2010/main" val="0"/>
                </a:ext>
              </a:extLst>
            </a:blip>
            <a:srcRect/>
            <a:stretch>
              <a:fillRect t="-166" b="-166"/>
            </a:stretch>
          </a:blipFill>
          <a:ln>
            <a:noFill/>
          </a:ln>
        </p:spPr>
        <p:txBody>
          <a:bodyPr anchor="ctr"/>
          <a:lstStyle/>
          <a:p>
            <a:pPr algn="ctr">
              <a:defRPr/>
            </a:pPr>
            <a:endParaRPr lang="en-ZA" sz="1000" dirty="0"/>
          </a:p>
        </p:txBody>
      </p:sp>
      <p:grpSp>
        <p:nvGrpSpPr>
          <p:cNvPr id="18440" name="Group 156"/>
          <p:cNvGrpSpPr>
            <a:grpSpLocks/>
          </p:cNvGrpSpPr>
          <p:nvPr/>
        </p:nvGrpSpPr>
        <p:grpSpPr bwMode="auto">
          <a:xfrm>
            <a:off x="171450" y="1201738"/>
            <a:ext cx="2643188" cy="2493962"/>
            <a:chOff x="108" y="757"/>
            <a:chExt cx="1665" cy="1571"/>
          </a:xfrm>
        </p:grpSpPr>
        <p:sp>
          <p:nvSpPr>
            <p:cNvPr id="18483" name="Oval 107"/>
            <p:cNvSpPr>
              <a:spLocks noChangeArrowheads="1"/>
            </p:cNvSpPr>
            <p:nvPr/>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4" name="Oval 108"/>
            <p:cNvSpPr>
              <a:spLocks noChangeArrowheads="1"/>
            </p:cNvSpPr>
            <p:nvPr/>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5" name="Oval 109"/>
            <p:cNvSpPr>
              <a:spLocks noChangeArrowheads="1"/>
            </p:cNvSpPr>
            <p:nvPr/>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grpSp>
        <p:nvGrpSpPr>
          <p:cNvPr id="18441" name="Group 146"/>
          <p:cNvGrpSpPr>
            <a:grpSpLocks/>
          </p:cNvGrpSpPr>
          <p:nvPr/>
        </p:nvGrpSpPr>
        <p:grpSpPr bwMode="auto">
          <a:xfrm>
            <a:off x="912813" y="620713"/>
            <a:ext cx="1284287" cy="1260475"/>
            <a:chOff x="575" y="391"/>
            <a:chExt cx="809" cy="794"/>
          </a:xfrm>
        </p:grpSpPr>
        <p:sp>
          <p:nvSpPr>
            <p:cNvPr id="18475" name="Oval 147"/>
            <p:cNvSpPr>
              <a:spLocks noChangeArrowheads="1"/>
            </p:cNvSpPr>
            <p:nvPr/>
          </p:nvSpPr>
          <p:spPr bwMode="auto">
            <a:xfrm>
              <a:off x="614" y="422"/>
              <a:ext cx="739" cy="747"/>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6" name="Oval 148"/>
            <p:cNvSpPr>
              <a:spLocks noChangeArrowheads="1"/>
            </p:cNvSpPr>
            <p:nvPr/>
          </p:nvSpPr>
          <p:spPr bwMode="auto">
            <a:xfrm>
              <a:off x="629" y="445"/>
              <a:ext cx="708" cy="708"/>
            </a:xfrm>
            <a:prstGeom prst="ellipse">
              <a:avLst/>
            </a:prstGeom>
            <a:solidFill>
              <a:srgbClr val="8C7F6D"/>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7" name="Oval 149"/>
            <p:cNvSpPr>
              <a:spLocks noChangeArrowheads="1"/>
            </p:cNvSpPr>
            <p:nvPr/>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8" name="Oval 150"/>
            <p:cNvSpPr>
              <a:spLocks noChangeArrowheads="1"/>
            </p:cNvSpPr>
            <p:nvPr/>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9" name="Oval 151"/>
            <p:cNvSpPr>
              <a:spLocks noChangeArrowheads="1"/>
            </p:cNvSpPr>
            <p:nvPr/>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0" name="Oval 152"/>
            <p:cNvSpPr>
              <a:spLocks noChangeArrowheads="1"/>
            </p:cNvSpPr>
            <p:nvPr/>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1" name="Oval 153"/>
            <p:cNvSpPr>
              <a:spLocks noChangeArrowheads="1"/>
            </p:cNvSpPr>
            <p:nvPr/>
          </p:nvSpPr>
          <p:spPr bwMode="auto">
            <a:xfrm>
              <a:off x="629" y="445"/>
              <a:ext cx="708" cy="708"/>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82" name="Oval 154"/>
            <p:cNvSpPr>
              <a:spLocks noChangeArrowheads="1"/>
            </p:cNvSpPr>
            <p:nvPr/>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18442" name="Oval 118"/>
          <p:cNvSpPr>
            <a:spLocks noChangeArrowheads="1"/>
          </p:cNvSpPr>
          <p:nvPr/>
        </p:nvSpPr>
        <p:spPr bwMode="auto">
          <a:xfrm>
            <a:off x="1004888" y="706438"/>
            <a:ext cx="1111250" cy="1112837"/>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sz="600"/>
          </a:p>
        </p:txBody>
      </p:sp>
      <p:grpSp>
        <p:nvGrpSpPr>
          <p:cNvPr id="18443" name="Group 145"/>
          <p:cNvGrpSpPr>
            <a:grpSpLocks/>
          </p:cNvGrpSpPr>
          <p:nvPr/>
        </p:nvGrpSpPr>
        <p:grpSpPr bwMode="auto">
          <a:xfrm>
            <a:off x="863600" y="620713"/>
            <a:ext cx="1370013" cy="1284287"/>
            <a:chOff x="544" y="391"/>
            <a:chExt cx="863" cy="809"/>
          </a:xfrm>
        </p:grpSpPr>
        <p:sp>
          <p:nvSpPr>
            <p:cNvPr id="18472" name="Oval 119"/>
            <p:cNvSpPr>
              <a:spLocks noChangeArrowheads="1"/>
            </p:cNvSpPr>
            <p:nvPr/>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3" name="Oval 120"/>
            <p:cNvSpPr>
              <a:spLocks noChangeArrowheads="1"/>
            </p:cNvSpPr>
            <p:nvPr/>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4" name="Oval 121"/>
            <p:cNvSpPr>
              <a:spLocks noChangeArrowheads="1"/>
            </p:cNvSpPr>
            <p:nvPr/>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grpSp>
        <p:nvGrpSpPr>
          <p:cNvPr id="18444" name="Group 157"/>
          <p:cNvGrpSpPr>
            <a:grpSpLocks/>
          </p:cNvGrpSpPr>
          <p:nvPr/>
        </p:nvGrpSpPr>
        <p:grpSpPr bwMode="auto">
          <a:xfrm>
            <a:off x="331788" y="3090863"/>
            <a:ext cx="2074862" cy="2038350"/>
            <a:chOff x="209" y="1947"/>
            <a:chExt cx="1307" cy="1284"/>
          </a:xfrm>
        </p:grpSpPr>
        <p:sp>
          <p:nvSpPr>
            <p:cNvPr id="18466" name="Oval 122"/>
            <p:cNvSpPr>
              <a:spLocks noChangeArrowheads="1"/>
            </p:cNvSpPr>
            <p:nvPr/>
          </p:nvSpPr>
          <p:spPr bwMode="auto">
            <a:xfrm>
              <a:off x="264" y="2002"/>
              <a:ext cx="1213" cy="1205"/>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7" name="Oval 123"/>
            <p:cNvSpPr>
              <a:spLocks noChangeArrowheads="1"/>
            </p:cNvSpPr>
            <p:nvPr/>
          </p:nvSpPr>
          <p:spPr bwMode="auto">
            <a:xfrm>
              <a:off x="303" y="2033"/>
              <a:ext cx="1135" cy="1143"/>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8" name="Oval 124"/>
            <p:cNvSpPr>
              <a:spLocks noChangeArrowheads="1"/>
            </p:cNvSpPr>
            <p:nvPr/>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9" name="Oval 125"/>
            <p:cNvSpPr>
              <a:spLocks noChangeArrowheads="1"/>
            </p:cNvSpPr>
            <p:nvPr/>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0" name="Oval 126"/>
            <p:cNvSpPr>
              <a:spLocks noChangeArrowheads="1"/>
            </p:cNvSpPr>
            <p:nvPr/>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71" name="Oval 127"/>
            <p:cNvSpPr>
              <a:spLocks noChangeArrowheads="1"/>
            </p:cNvSpPr>
            <p:nvPr/>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18445" name="Oval 128"/>
          <p:cNvSpPr>
            <a:spLocks noChangeArrowheads="1"/>
          </p:cNvSpPr>
          <p:nvPr/>
        </p:nvSpPr>
        <p:spPr bwMode="auto">
          <a:xfrm>
            <a:off x="482600" y="3227388"/>
            <a:ext cx="1801813" cy="1814512"/>
          </a:xfrm>
          <a:prstGeom prst="ellipse">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sz="1000">
              <a:solidFill>
                <a:srgbClr val="C0C0C0"/>
              </a:solidFill>
            </a:endParaRPr>
          </a:p>
        </p:txBody>
      </p:sp>
      <p:grpSp>
        <p:nvGrpSpPr>
          <p:cNvPr id="18446" name="Group 158"/>
          <p:cNvGrpSpPr>
            <a:grpSpLocks/>
          </p:cNvGrpSpPr>
          <p:nvPr/>
        </p:nvGrpSpPr>
        <p:grpSpPr bwMode="auto">
          <a:xfrm>
            <a:off x="257175" y="3090863"/>
            <a:ext cx="2211388" cy="2087562"/>
            <a:chOff x="162" y="1947"/>
            <a:chExt cx="1393" cy="1315"/>
          </a:xfrm>
        </p:grpSpPr>
        <p:sp>
          <p:nvSpPr>
            <p:cNvPr id="18463" name="Oval 129"/>
            <p:cNvSpPr>
              <a:spLocks noChangeArrowheads="1"/>
            </p:cNvSpPr>
            <p:nvPr/>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4" name="Oval 130"/>
            <p:cNvSpPr>
              <a:spLocks noChangeArrowheads="1"/>
            </p:cNvSpPr>
            <p:nvPr/>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5" name="Oval 131"/>
            <p:cNvSpPr>
              <a:spLocks noChangeArrowheads="1"/>
            </p:cNvSpPr>
            <p:nvPr/>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grpSp>
        <p:nvGrpSpPr>
          <p:cNvPr id="18447" name="Group 159"/>
          <p:cNvGrpSpPr>
            <a:grpSpLocks/>
          </p:cNvGrpSpPr>
          <p:nvPr/>
        </p:nvGrpSpPr>
        <p:grpSpPr bwMode="auto">
          <a:xfrm>
            <a:off x="900113" y="4684713"/>
            <a:ext cx="1717675" cy="1692275"/>
            <a:chOff x="567" y="2951"/>
            <a:chExt cx="1082" cy="1066"/>
          </a:xfrm>
        </p:grpSpPr>
        <p:sp>
          <p:nvSpPr>
            <p:cNvPr id="18457" name="Oval 132"/>
            <p:cNvSpPr>
              <a:spLocks noChangeArrowheads="1"/>
            </p:cNvSpPr>
            <p:nvPr/>
          </p:nvSpPr>
          <p:spPr bwMode="auto">
            <a:xfrm>
              <a:off x="614" y="2990"/>
              <a:ext cx="1003" cy="1011"/>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58" name="Oval 133"/>
            <p:cNvSpPr>
              <a:spLocks noChangeArrowheads="1"/>
            </p:cNvSpPr>
            <p:nvPr/>
          </p:nvSpPr>
          <p:spPr bwMode="auto">
            <a:xfrm>
              <a:off x="645" y="3021"/>
              <a:ext cx="941" cy="949"/>
            </a:xfrm>
            <a:prstGeom prst="ellipse">
              <a:avLst/>
            </a:prstGeom>
            <a:solidFill>
              <a:srgbClr val="83725B"/>
            </a:solidFill>
            <a:ln w="9525">
              <a:solidFill>
                <a:srgbClr val="83725B"/>
              </a:solidFill>
              <a:miter lim="800000"/>
              <a:headEnd/>
              <a:tailEnd/>
            </a:ln>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59" name="Oval 134"/>
            <p:cNvSpPr>
              <a:spLocks noChangeArrowheads="1"/>
            </p:cNvSpPr>
            <p:nvPr/>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0" name="Oval 135"/>
            <p:cNvSpPr>
              <a:spLocks noChangeArrowheads="1"/>
            </p:cNvSpPr>
            <p:nvPr/>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1" name="Oval 136"/>
            <p:cNvSpPr>
              <a:spLocks noChangeArrowheads="1"/>
            </p:cNvSpPr>
            <p:nvPr/>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62" name="Oval 137"/>
            <p:cNvSpPr>
              <a:spLocks noChangeArrowheads="1"/>
            </p:cNvSpPr>
            <p:nvPr/>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19471" name="Oval 138"/>
          <p:cNvSpPr>
            <a:spLocks noChangeArrowheads="1"/>
          </p:cNvSpPr>
          <p:nvPr/>
        </p:nvSpPr>
        <p:spPr bwMode="auto">
          <a:xfrm>
            <a:off x="1014413" y="4791075"/>
            <a:ext cx="1506537" cy="1519238"/>
          </a:xfrm>
          <a:prstGeom prst="ellipse">
            <a:avLst/>
          </a:prstGeom>
          <a:blipFill dpi="0" rotWithShape="1">
            <a:blip r:embed="rId7">
              <a:extLst>
                <a:ext uri="{28A0092B-C50C-407E-A947-70E740481C1C}">
                  <a14:useLocalDpi xmlns:a14="http://schemas.microsoft.com/office/drawing/2010/main" val="0"/>
                </a:ext>
              </a:extLst>
            </a:blip>
            <a:srcRect/>
            <a:stretch>
              <a:fillRect l="-219" r="-219"/>
            </a:stretch>
          </a:blipFill>
          <a:ln>
            <a:noFill/>
          </a:ln>
        </p:spPr>
        <p:txBody>
          <a:bodyPr anchor="ctr"/>
          <a:lstStyle/>
          <a:p>
            <a:pPr algn="ctr">
              <a:defRPr/>
            </a:pPr>
            <a:endParaRPr lang="en-ZA" sz="900" dirty="0">
              <a:solidFill>
                <a:srgbClr val="C0C0C0"/>
              </a:solidFill>
            </a:endParaRPr>
          </a:p>
        </p:txBody>
      </p:sp>
      <p:grpSp>
        <p:nvGrpSpPr>
          <p:cNvPr id="18451" name="Group 160"/>
          <p:cNvGrpSpPr>
            <a:grpSpLocks/>
          </p:cNvGrpSpPr>
          <p:nvPr/>
        </p:nvGrpSpPr>
        <p:grpSpPr bwMode="auto">
          <a:xfrm>
            <a:off x="838200" y="4684713"/>
            <a:ext cx="1828800" cy="1728787"/>
            <a:chOff x="528" y="2951"/>
            <a:chExt cx="1152" cy="1089"/>
          </a:xfrm>
        </p:grpSpPr>
        <p:sp>
          <p:nvSpPr>
            <p:cNvPr id="18454" name="Oval 139"/>
            <p:cNvSpPr>
              <a:spLocks noChangeArrowheads="1"/>
            </p:cNvSpPr>
            <p:nvPr/>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55" name="Oval 140"/>
            <p:cNvSpPr>
              <a:spLocks noChangeArrowheads="1"/>
            </p:cNvSpPr>
            <p:nvPr/>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sp>
          <p:nvSpPr>
            <p:cNvPr id="18456" name="Oval 141"/>
            <p:cNvSpPr>
              <a:spLocks noChangeArrowheads="1"/>
            </p:cNvSpPr>
            <p:nvPr/>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a:p>
          </p:txBody>
        </p:sp>
      </p:grpSp>
      <p:sp>
        <p:nvSpPr>
          <p:cNvPr id="18452" name="Rectangle 2"/>
          <p:cNvSpPr>
            <a:spLocks noGrp="1" noChangeArrowheads="1"/>
          </p:cNvSpPr>
          <p:nvPr>
            <p:ph type="ctrTitle"/>
          </p:nvPr>
        </p:nvSpPr>
        <p:spPr/>
        <p:txBody>
          <a:bodyPr/>
          <a:lstStyle/>
          <a:p>
            <a:pPr eaLnBrk="1" hangingPunct="1"/>
            <a:r>
              <a:rPr lang="en-US" altLang="en-US" sz="3200" b="1" dirty="0" smtClean="0"/>
              <a:t>Spherical Header Tutorial</a:t>
            </a:r>
            <a:endParaRPr lang="en-US" altLang="en-US" sz="3200" b="1" dirty="0" smtClean="0"/>
          </a:p>
        </p:txBody>
      </p:sp>
      <p:sp>
        <p:nvSpPr>
          <p:cNvPr id="18453" name="Rectangle 3"/>
          <p:cNvSpPr>
            <a:spLocks noGrp="1" noChangeArrowheads="1"/>
          </p:cNvSpPr>
          <p:nvPr>
            <p:ph type="subTitle" idx="1"/>
          </p:nvPr>
        </p:nvSpPr>
        <p:spPr/>
        <p:txBody>
          <a:bodyPr/>
          <a:lstStyle/>
          <a:p>
            <a:pPr eaLnBrk="1" hangingPunct="1"/>
            <a:r>
              <a:rPr lang="en-US" altLang="en-US" dirty="0" smtClean="0"/>
              <a:t>From primitive parts</a:t>
            </a:r>
          </a:p>
          <a:p>
            <a:pPr eaLnBrk="1" hangingPunct="1"/>
            <a:r>
              <a:rPr lang="en-US" altLang="en-US" b="1" i="1" dirty="0" smtClean="0"/>
              <a:t>Stefan van der Walt</a:t>
            </a:r>
          </a:p>
          <a:p>
            <a:pPr eaLnBrk="1" hangingPunct="1">
              <a:spcBef>
                <a:spcPts val="600"/>
              </a:spcBef>
            </a:pPr>
            <a:r>
              <a:rPr lang="en-US" altLang="en-US" dirty="0" smtClean="0"/>
              <a:t>vdwalts@eskom.co.za</a:t>
            </a:r>
          </a:p>
          <a:p>
            <a:pPr eaLnBrk="1" hangingPunct="1">
              <a:spcBef>
                <a:spcPts val="600"/>
              </a:spcBef>
            </a:pPr>
            <a:r>
              <a:rPr lang="en-US" altLang="en-US" dirty="0" smtClean="0"/>
              <a:t>09/11/2016</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t>
            </a:r>
            <a:r>
              <a:rPr lang="en-ZA" b="1" dirty="0" smtClean="0"/>
              <a:t>Halving the sphere</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Halving the sphere</a:t>
            </a:r>
          </a:p>
          <a:p>
            <a:r>
              <a:rPr lang="en-ZA" sz="1800" dirty="0" smtClean="0"/>
              <a:t>First we need to set the display window to ‘axonometric view’. This can be done by clicking on the icon on the taskbar</a:t>
            </a:r>
          </a:p>
          <a:p>
            <a:r>
              <a:rPr lang="en-ZA" sz="1800" dirty="0" smtClean="0"/>
              <a:t>Hint: You can access the shortcuts for the 7 different views by pressing the ‘0’ to ‘6’ keys on your keyboard. ‘Axonometric view’ is ‘0’.</a:t>
            </a:r>
          </a:p>
          <a:p>
            <a:r>
              <a:rPr lang="en-ZA" sz="1800" dirty="0" smtClean="0"/>
              <a:t>Click on the ‘Sphere’ label in the tree view to display its properties.</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10</a:t>
            </a:fld>
            <a:endParaRPr lang="en-ZA"/>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57477"/>
            <a:ext cx="4113213" cy="1377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941" y="3212976"/>
            <a:ext cx="4109447" cy="2220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45612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t>
            </a:r>
            <a:r>
              <a:rPr lang="en-ZA" b="1" dirty="0" smtClean="0"/>
              <a:t>Halving the sphere</a:t>
            </a:r>
            <a:endParaRPr lang="en-ZA" dirty="0"/>
          </a:p>
        </p:txBody>
      </p:sp>
      <p:sp>
        <p:nvSpPr>
          <p:cNvPr id="3" name="Content Placeholder 2"/>
          <p:cNvSpPr>
            <a:spLocks noGrp="1"/>
          </p:cNvSpPr>
          <p:nvPr>
            <p:ph sz="half" idx="1"/>
          </p:nvPr>
        </p:nvSpPr>
        <p:spPr/>
        <p:txBody>
          <a:bodyPr/>
          <a:lstStyle/>
          <a:p>
            <a:r>
              <a:rPr lang="en-ZA" sz="1800" dirty="0" smtClean="0"/>
              <a:t>In the ‘Properties’ box, change the ‘Angle3’ to 180°. This will change the sphere to half a sphere. (i.e. if you change it to 90° it will change to a quarter of a sphere etc.).</a:t>
            </a:r>
          </a:p>
          <a:p>
            <a:r>
              <a:rPr lang="en-ZA" sz="1800" dirty="0" smtClean="0"/>
              <a:t>In the same properties box, change the radius of the sphere to 210mm.</a:t>
            </a:r>
          </a:p>
          <a:p>
            <a:r>
              <a:rPr lang="en-ZA" sz="1800" dirty="0" smtClean="0"/>
              <a:t>Since the original radius was 5mm, the sphere is now too big to be visible on the screen. In order to fit the enlarged sphere in your screen, click on the ‘Fit content on screen’ icon on the taskbar </a:t>
            </a:r>
          </a:p>
          <a:p>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11</a:t>
            </a:fld>
            <a:endParaRPr lang="en-ZA"/>
          </a:p>
        </p:txBody>
      </p:sp>
      <p:pic>
        <p:nvPicPr>
          <p:cNvPr id="4813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1" b="740"/>
          <a:stretch/>
        </p:blipFill>
        <p:spPr bwMode="auto">
          <a:xfrm>
            <a:off x="4702175" y="1436688"/>
            <a:ext cx="4133479" cy="283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167" y="4991910"/>
            <a:ext cx="2571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4" name="Picture 6"/>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702175" y="4439459"/>
            <a:ext cx="4000500"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3403743"/>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t>
            </a:r>
            <a:r>
              <a:rPr lang="en-ZA" b="1" dirty="0" smtClean="0"/>
              <a:t>Rotating the sphere</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Rotating the sphere</a:t>
            </a:r>
          </a:p>
          <a:p>
            <a:r>
              <a:rPr lang="en-ZA" sz="1800" dirty="0" smtClean="0"/>
              <a:t>It can clearly be seen that the half sphere need to be rotated in order for the ‘bottom’ part of the half sphere to be downwards.</a:t>
            </a:r>
          </a:p>
          <a:p>
            <a:r>
              <a:rPr lang="en-ZA" sz="1800" dirty="0" smtClean="0"/>
              <a:t>In order to rotate the half sphere, select to sphere to open its ‘Property’ box, and click on the box next to placement. A small icon with an ellipse on it appears     . Click on it to open the ‘Placement’ properties of the half sphere.</a:t>
            </a:r>
          </a:p>
          <a:p>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12</a:t>
            </a:fld>
            <a:endParaRPr lang="en-ZA"/>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989" y="3779515"/>
            <a:ext cx="190500"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3763" y="1436689"/>
            <a:ext cx="4111625" cy="2843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99249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t>
            </a:r>
            <a:r>
              <a:rPr lang="en-ZA" b="1" dirty="0" smtClean="0"/>
              <a:t>Rotating the sphere</a:t>
            </a:r>
            <a:endParaRPr lang="en-ZA" dirty="0"/>
          </a:p>
        </p:txBody>
      </p:sp>
      <p:sp>
        <p:nvSpPr>
          <p:cNvPr id="3" name="Content Placeholder 2"/>
          <p:cNvSpPr>
            <a:spLocks noGrp="1"/>
          </p:cNvSpPr>
          <p:nvPr>
            <p:ph sz="half" idx="1"/>
          </p:nvPr>
        </p:nvSpPr>
        <p:spPr/>
        <p:txBody>
          <a:bodyPr/>
          <a:lstStyle/>
          <a:p>
            <a:r>
              <a:rPr lang="en-ZA" sz="1800" dirty="0" smtClean="0"/>
              <a:t>After opening the ‘Placement’ properties for the half sphere, we need to select the ‘Rotation axis with angle’ in the dropdown menu under ‘Rotation’.</a:t>
            </a:r>
          </a:p>
          <a:p>
            <a:r>
              <a:rPr lang="en-ZA" sz="1800" dirty="0" smtClean="0"/>
              <a:t>Select the ‘X’ axis next to the ‘Axis’ heading.</a:t>
            </a:r>
          </a:p>
          <a:p>
            <a:r>
              <a:rPr lang="en-ZA" sz="1800" dirty="0" smtClean="0"/>
              <a:t>Change the angle to 90°.</a:t>
            </a:r>
          </a:p>
          <a:p>
            <a:r>
              <a:rPr lang="en-ZA" sz="1800" dirty="0" smtClean="0"/>
              <a:t>Click ‘Apply’ to apply the changes. The half sphere will have rotated with its ‘bottom’ part downward.</a:t>
            </a:r>
          </a:p>
          <a:p>
            <a:r>
              <a:rPr lang="en-ZA" sz="1800" dirty="0" smtClean="0"/>
              <a:t>Click ‘OK’ to close the box. </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13</a:t>
            </a:fld>
            <a:endParaRPr lang="en-ZA"/>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8"/>
            <a:ext cx="4113213" cy="3687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5605576"/>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Applying a thickness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Applying a thickness to the sphere</a:t>
            </a:r>
          </a:p>
          <a:p>
            <a:r>
              <a:rPr lang="en-ZA" sz="1800" dirty="0" smtClean="0"/>
              <a:t>In order to apply a thickness (hollowing out the sphere), we need to rotate the half sphere until the bottom part is visible. This can be done either by selecting the ‘Bottom’ view      from the taskbar or by pressing its shortcut on the keyboard ‘5’.</a:t>
            </a:r>
          </a:p>
          <a:p>
            <a:r>
              <a:rPr lang="en-ZA" sz="1800" dirty="0" smtClean="0"/>
              <a:t>Now select the bottom surface(s) by pressing and holding the ‘Ctrl’ button while clicking. </a:t>
            </a:r>
          </a:p>
          <a:p>
            <a:r>
              <a:rPr lang="en-ZA" sz="1800" dirty="0" smtClean="0"/>
              <a:t>When all the bottom surfaces have been selected, click on the ‘Utility to apply a thickness’ button on the taskbar. Its box automatically opens.</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14</a:t>
            </a:fld>
            <a:endParaRPr lang="en-ZA"/>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3233737"/>
            <a:ext cx="2667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5" y="1436688"/>
            <a:ext cx="4121888" cy="2712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693256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Applying a thickness</a:t>
            </a:r>
            <a:endParaRPr lang="en-ZA" dirty="0"/>
          </a:p>
        </p:txBody>
      </p:sp>
      <p:sp>
        <p:nvSpPr>
          <p:cNvPr id="3" name="Content Placeholder 2"/>
          <p:cNvSpPr>
            <a:spLocks noGrp="1"/>
          </p:cNvSpPr>
          <p:nvPr>
            <p:ph sz="half" idx="1"/>
          </p:nvPr>
        </p:nvSpPr>
        <p:spPr/>
        <p:txBody>
          <a:bodyPr/>
          <a:lstStyle/>
          <a:p>
            <a:r>
              <a:rPr lang="en-ZA" sz="1800" dirty="0" smtClean="0"/>
              <a:t>After selecting the ‘Utility to apply a thickness’, a box will automatically open.</a:t>
            </a:r>
          </a:p>
          <a:p>
            <a:r>
              <a:rPr lang="en-ZA" sz="1800" dirty="0" smtClean="0"/>
              <a:t>Change the thickness to 65mm. You will see the thickness being added to the outside of the sphere.</a:t>
            </a:r>
          </a:p>
          <a:p>
            <a:r>
              <a:rPr lang="en-ZA" sz="1800" dirty="0" smtClean="0"/>
              <a:t>Click ‘OK’ to apply the changes and close the dialogue box.</a:t>
            </a:r>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15</a:t>
            </a:fld>
            <a:endParaRPr lang="en-ZA"/>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9"/>
            <a:ext cx="4113213" cy="2398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937460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Adding a cylinder</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Adding a cylinder for the branch</a:t>
            </a:r>
          </a:p>
          <a:p>
            <a:r>
              <a:rPr lang="en-ZA" sz="1800" dirty="0" smtClean="0"/>
              <a:t>Select the axonometric view again by selecting its icon      on the taskbar or by pressing the number ‘0’ key on your keyboard.</a:t>
            </a:r>
          </a:p>
          <a:p>
            <a:r>
              <a:rPr lang="en-ZA" sz="1800" dirty="0" smtClean="0"/>
              <a:t>Click on the ‘cylinder’ primitive in the taskbar to insert a cylinder into the document.</a:t>
            </a:r>
          </a:p>
          <a:p>
            <a:r>
              <a:rPr lang="en-ZA" sz="1800" dirty="0" smtClean="0"/>
              <a:t>You will see the cylinder label appear in the tree view. Click on it to open its properties box.</a:t>
            </a:r>
          </a:p>
          <a:p>
            <a:r>
              <a:rPr lang="en-ZA" sz="1800" dirty="0" smtClean="0"/>
              <a:t>Change its radius to 102.5mm and its length to 1200mm.</a:t>
            </a:r>
          </a:p>
          <a:p>
            <a:r>
              <a:rPr lang="en-ZA" sz="1800" dirty="0" smtClean="0"/>
              <a:t>Click on the ‘Fit content to window’ icon       to zoom out.</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16</a:t>
            </a:fld>
            <a:endParaRPr lang="en-ZA"/>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50" y="2257822"/>
            <a:ext cx="266700" cy="24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5" y="1436688"/>
            <a:ext cx="4146031" cy="350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691" y="6293321"/>
            <a:ext cx="219075"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242966"/>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Applying thickness to cylinder</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Applying a thickness to the cylinder</a:t>
            </a:r>
          </a:p>
          <a:p>
            <a:r>
              <a:rPr lang="en-ZA" sz="1800" dirty="0" smtClean="0"/>
              <a:t>To apply a thickness to the cylinder in order to change it to a pipe, we need to be able to access both the top and bottom surfaces. But the half sphere might be in the way, so we need to hide the sphere temporarily.</a:t>
            </a:r>
          </a:p>
          <a:p>
            <a:r>
              <a:rPr lang="en-ZA" sz="1800" dirty="0" smtClean="0"/>
              <a:t>In order to hide the sphere, either right click on the ‘Thickness’ label on the tree view and select ‘Toggle visibility’, or press space bar on our keyboard as a shortcut. </a:t>
            </a:r>
          </a:p>
          <a:p>
            <a:r>
              <a:rPr lang="en-ZA" sz="1800" dirty="0" smtClean="0"/>
              <a:t>You will see the half sphere disappear and the ‘Thickness’ label on the tree view will grey out.</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17</a:t>
            </a:fld>
            <a:endParaRPr lang="en-ZA"/>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287" y="1436688"/>
            <a:ext cx="4106702" cy="4080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487972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Applying thickness to cylinder</a:t>
            </a:r>
            <a:endParaRPr lang="en-ZA" dirty="0"/>
          </a:p>
        </p:txBody>
      </p:sp>
      <p:sp>
        <p:nvSpPr>
          <p:cNvPr id="3" name="Content Placeholder 2"/>
          <p:cNvSpPr>
            <a:spLocks noGrp="1"/>
          </p:cNvSpPr>
          <p:nvPr>
            <p:ph sz="half" idx="1"/>
          </p:nvPr>
        </p:nvSpPr>
        <p:spPr/>
        <p:txBody>
          <a:bodyPr/>
          <a:lstStyle/>
          <a:p>
            <a:r>
              <a:rPr lang="en-ZA" sz="1800" dirty="0" smtClean="0"/>
              <a:t>Select the top and bottom surface of the cylinder by using ‘</a:t>
            </a:r>
            <a:r>
              <a:rPr lang="en-ZA" sz="1800" dirty="0" err="1" smtClean="0"/>
              <a:t>ctrl+click</a:t>
            </a:r>
            <a:r>
              <a:rPr lang="en-ZA" sz="1800" dirty="0" smtClean="0"/>
              <a:t>’.</a:t>
            </a:r>
          </a:p>
          <a:p>
            <a:r>
              <a:rPr lang="en-ZA" sz="1800" dirty="0" smtClean="0"/>
              <a:t>After selecting both surfaces, click on the ‘Utility to apply thickness’ in the taskbar.</a:t>
            </a:r>
          </a:p>
          <a:p>
            <a:r>
              <a:rPr lang="en-ZA" sz="1800" dirty="0" smtClean="0"/>
              <a:t>Set the thickness to 35mm.</a:t>
            </a:r>
          </a:p>
          <a:p>
            <a:r>
              <a:rPr lang="en-ZA" sz="1800" dirty="0" smtClean="0"/>
              <a:t>Click ‘OK’ to apply the thickness and close the dialogue.</a:t>
            </a:r>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18</a:t>
            </a:fld>
            <a:endParaRPr lang="en-ZA"/>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7"/>
            <a:ext cx="4113213" cy="2593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986281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Rotating branch</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Rotating the branch</a:t>
            </a:r>
          </a:p>
          <a:p>
            <a:r>
              <a:rPr lang="en-ZA" sz="1800" dirty="0" smtClean="0"/>
              <a:t>Since the branch of the spherical header is not upright but at an angle, we need to rotate the branch around the y-axis.</a:t>
            </a:r>
          </a:p>
          <a:p>
            <a:r>
              <a:rPr lang="en-ZA" sz="1800" dirty="0" smtClean="0"/>
              <a:t>In order to visualise the relative rotation to the spherical part of the header, we need to toggle the visibility of the half sphere.</a:t>
            </a:r>
          </a:p>
          <a:p>
            <a:r>
              <a:rPr lang="en-ZA" sz="1800" dirty="0" smtClean="0"/>
              <a:t>Click on the greyed-out ‘Thickness’ label in the tree view and press ‘spacebar’ (or right click on the label and select ‘Toggle visibility’.</a:t>
            </a:r>
          </a:p>
          <a:p>
            <a:r>
              <a:rPr lang="en-ZA" sz="1800" dirty="0" smtClean="0"/>
              <a:t>Both the spherical and the cylindrical part of the header should be visible.</a:t>
            </a:r>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19</a:t>
            </a:fld>
            <a:endParaRPr lang="en-ZA"/>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9"/>
            <a:ext cx="4113213" cy="388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661800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dirty="0" smtClean="0">
                <a:solidFill>
                  <a:srgbClr val="83725B"/>
                </a:solidFill>
              </a:rPr>
              <a:t>10 November 2016</a:t>
            </a:r>
            <a:endParaRPr lang="en-US" altLang="en-US" dirty="0" smtClean="0">
              <a:solidFill>
                <a:srgbClr val="83725B"/>
              </a:solidFill>
            </a:endParaRP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8E8C97C-0BFB-4579-AC50-10D088B4BECF}" type="slidenum">
              <a:rPr lang="en-ZA" altLang="en-US" smtClean="0">
                <a:solidFill>
                  <a:srgbClr val="83725B"/>
                </a:solidFill>
              </a:rPr>
              <a:pPr eaLnBrk="1" hangingPunct="1"/>
              <a:t>2</a:t>
            </a:fld>
            <a:endParaRPr lang="en-ZA" altLang="en-US"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altLang="en-US" dirty="0" smtClean="0"/>
              <a:t>Background</a:t>
            </a:r>
            <a:endParaRPr lang="en-US" altLang="en-US" dirty="0" smtClean="0"/>
          </a:p>
        </p:txBody>
      </p:sp>
      <p:sp>
        <p:nvSpPr>
          <p:cNvPr id="19461" name="Rectangle 3"/>
          <p:cNvSpPr>
            <a:spLocks noGrp="1" noChangeArrowheads="1"/>
          </p:cNvSpPr>
          <p:nvPr>
            <p:ph type="body" idx="1"/>
          </p:nvPr>
        </p:nvSpPr>
        <p:spPr/>
        <p:txBody>
          <a:bodyPr/>
          <a:lstStyle/>
          <a:p>
            <a:pPr eaLnBrk="1" hangingPunct="1"/>
            <a:r>
              <a:rPr lang="en-US" altLang="en-US" dirty="0" smtClean="0"/>
              <a:t>In this tutorial a basic spherical header with two branches will be created using primitives.</a:t>
            </a:r>
          </a:p>
          <a:p>
            <a:pPr eaLnBrk="1" hangingPunct="1"/>
            <a:r>
              <a:rPr lang="en-US" altLang="en-US" dirty="0" smtClean="0"/>
              <a:t>A static finite element analysis will then be set up and solved.</a:t>
            </a:r>
          </a:p>
          <a:p>
            <a:pPr eaLnBrk="1" hangingPunct="1"/>
            <a:r>
              <a:rPr lang="en-US" altLang="en-US" dirty="0" smtClean="0"/>
              <a:t>The results will be displayed with the built-in results view.</a:t>
            </a:r>
          </a:p>
          <a:p>
            <a:pPr eaLnBrk="1" hangingPunct="1"/>
            <a:r>
              <a:rPr lang="en-US" altLang="en-US" dirty="0" smtClean="0"/>
              <a:t>The results will then be displayed using the VTK post-processor.</a:t>
            </a:r>
            <a:endParaRPr lang="en-US" altLang="en-US" dirty="0" smtClean="0"/>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Rotating branch</a:t>
            </a:r>
            <a:endParaRPr lang="en-ZA" dirty="0"/>
          </a:p>
        </p:txBody>
      </p:sp>
      <p:sp>
        <p:nvSpPr>
          <p:cNvPr id="3" name="Content Placeholder 2"/>
          <p:cNvSpPr>
            <a:spLocks noGrp="1"/>
          </p:cNvSpPr>
          <p:nvPr>
            <p:ph sz="half" idx="1"/>
          </p:nvPr>
        </p:nvSpPr>
        <p:spPr/>
        <p:txBody>
          <a:bodyPr/>
          <a:lstStyle/>
          <a:p>
            <a:r>
              <a:rPr lang="en-ZA" sz="1800" dirty="0" smtClean="0"/>
              <a:t>Select the label ‘Thickness001’ which contains the cylindrical branch.</a:t>
            </a:r>
          </a:p>
          <a:p>
            <a:r>
              <a:rPr lang="en-ZA" sz="1800" dirty="0" smtClean="0"/>
              <a:t>In its properties box, click on the cell next to ‘Placement’. Click on the icon with the ellipse that appear.</a:t>
            </a:r>
          </a:p>
          <a:p>
            <a:r>
              <a:rPr lang="en-ZA" sz="1800" dirty="0" smtClean="0"/>
              <a:t>A dialogue box opens.</a:t>
            </a:r>
          </a:p>
          <a:p>
            <a:endParaRPr lang="en-ZA" sz="1800" dirty="0" smtClean="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20</a:t>
            </a:fld>
            <a:endParaRPr lang="en-ZA"/>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55738"/>
            <a:ext cx="4113213" cy="284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0883761"/>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Rotating branch</a:t>
            </a:r>
            <a:endParaRPr lang="en-ZA" dirty="0"/>
          </a:p>
        </p:txBody>
      </p:sp>
      <p:sp>
        <p:nvSpPr>
          <p:cNvPr id="3" name="Content Placeholder 2"/>
          <p:cNvSpPr>
            <a:spLocks noGrp="1"/>
          </p:cNvSpPr>
          <p:nvPr>
            <p:ph sz="half" idx="1"/>
          </p:nvPr>
        </p:nvSpPr>
        <p:spPr/>
        <p:txBody>
          <a:bodyPr/>
          <a:lstStyle/>
          <a:p>
            <a:r>
              <a:rPr lang="en-ZA" sz="1800" dirty="0" smtClean="0"/>
              <a:t>Under ‘Rotation’, select ‘Rotation axis with angle’.</a:t>
            </a:r>
          </a:p>
          <a:p>
            <a:r>
              <a:rPr lang="en-ZA" sz="1800" dirty="0" smtClean="0"/>
              <a:t>Next to ‘Axis’, select ‘Y’ –axis.</a:t>
            </a:r>
          </a:p>
          <a:p>
            <a:r>
              <a:rPr lang="en-ZA" sz="1800" dirty="0" smtClean="0"/>
              <a:t>Next to ‘Angle’, type in ‘55’ to rotate the branch 45º.</a:t>
            </a:r>
          </a:p>
          <a:p>
            <a:r>
              <a:rPr lang="en-ZA" sz="1800" dirty="0" smtClean="0"/>
              <a:t>Click on ‘Apply’ to apply the changes and on ‘OK’ to close the dialogue box.</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21</a:t>
            </a:fld>
            <a:endParaRPr lang="en-ZA"/>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9"/>
            <a:ext cx="4113213" cy="3336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592420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Adding second branch</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Adding a second branch</a:t>
            </a:r>
          </a:p>
          <a:p>
            <a:r>
              <a:rPr lang="en-ZA" sz="1800" dirty="0" smtClean="0"/>
              <a:t>To add a second branch, follow the exact same steps to add a cylinder.</a:t>
            </a:r>
          </a:p>
          <a:p>
            <a:r>
              <a:rPr lang="en-ZA" sz="1800" dirty="0" smtClean="0"/>
              <a:t>Give the cylinder the same dimensions as the first cylinder – make the radius 102.5mm and the length 1200mm.</a:t>
            </a:r>
          </a:p>
          <a:p>
            <a:r>
              <a:rPr lang="en-ZA" sz="1800" dirty="0" smtClean="0"/>
              <a:t>Toggle the visibility of both the ‘Thickness’ labels by clicking on each one individually and pressing spacebar.</a:t>
            </a:r>
          </a:p>
          <a:p>
            <a:r>
              <a:rPr lang="en-ZA" sz="1800" dirty="0" smtClean="0"/>
              <a:t>Select the top and bottom surfaces of the cylinder and apply a thickness of 35mm.</a:t>
            </a:r>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22</a:t>
            </a:fld>
            <a:endParaRPr lang="en-ZA"/>
          </a:p>
        </p:txBody>
      </p:sp>
    </p:spTree>
    <p:extLst>
      <p:ext uri="{BB962C8B-B14F-4D97-AF65-F5344CB8AC3E}">
        <p14:creationId xmlns:p14="http://schemas.microsoft.com/office/powerpoint/2010/main" val="2644321676"/>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Rotating second branch</a:t>
            </a:r>
            <a:endParaRPr lang="en-ZA" dirty="0"/>
          </a:p>
        </p:txBody>
      </p:sp>
      <p:sp>
        <p:nvSpPr>
          <p:cNvPr id="3" name="Content Placeholder 2"/>
          <p:cNvSpPr>
            <a:spLocks noGrp="1"/>
          </p:cNvSpPr>
          <p:nvPr>
            <p:ph sz="half" idx="1"/>
          </p:nvPr>
        </p:nvSpPr>
        <p:spPr/>
        <p:txBody>
          <a:bodyPr/>
          <a:lstStyle/>
          <a:p>
            <a:pPr marL="0" indent="0">
              <a:buNone/>
            </a:pPr>
            <a:r>
              <a:rPr lang="en-ZA" sz="2000" b="1" dirty="0" smtClean="0"/>
              <a:t>Rotating the second cylinder</a:t>
            </a:r>
          </a:p>
          <a:p>
            <a:r>
              <a:rPr lang="en-ZA" sz="2000" dirty="0" smtClean="0"/>
              <a:t>Toggle the visibility of the hidden parts again by using spacebar.</a:t>
            </a:r>
          </a:p>
          <a:p>
            <a:r>
              <a:rPr lang="en-ZA" sz="2000" dirty="0" smtClean="0"/>
              <a:t>Click on the cylinder’s label in the tree view. It should be ‘Thickness002’.</a:t>
            </a:r>
          </a:p>
          <a:p>
            <a:r>
              <a:rPr lang="en-ZA" sz="2000" dirty="0" smtClean="0"/>
              <a:t>In the properties box, click on the cell next to placement and click on the icon with ellipse that appear.</a:t>
            </a:r>
          </a:p>
          <a:p>
            <a:r>
              <a:rPr lang="en-ZA" sz="2000" dirty="0" smtClean="0"/>
              <a:t>A dialogue box appear.</a:t>
            </a:r>
          </a:p>
          <a:p>
            <a:endParaRPr lang="en-ZA" sz="20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23</a:t>
            </a:fld>
            <a:endParaRPr lang="en-ZA"/>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8"/>
            <a:ext cx="4113213" cy="254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0174949"/>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Rotating second branch</a:t>
            </a:r>
            <a:endParaRPr lang="en-ZA" dirty="0"/>
          </a:p>
        </p:txBody>
      </p:sp>
      <p:sp>
        <p:nvSpPr>
          <p:cNvPr id="3" name="Content Placeholder 2"/>
          <p:cNvSpPr>
            <a:spLocks noGrp="1"/>
          </p:cNvSpPr>
          <p:nvPr>
            <p:ph sz="half" idx="1"/>
          </p:nvPr>
        </p:nvSpPr>
        <p:spPr/>
        <p:txBody>
          <a:bodyPr/>
          <a:lstStyle/>
          <a:p>
            <a:r>
              <a:rPr lang="en-ZA" sz="1800" dirty="0" smtClean="0"/>
              <a:t>Under ‘Rotation’, select ‘Rotation axis with angle’.</a:t>
            </a:r>
          </a:p>
          <a:p>
            <a:r>
              <a:rPr lang="en-ZA" sz="1800" dirty="0" smtClean="0"/>
              <a:t>Next to ‘Axis’, select ‘X’ to rotate the cylinder around the x-axis.</a:t>
            </a:r>
          </a:p>
          <a:p>
            <a:r>
              <a:rPr lang="en-ZA" sz="1800" dirty="0" smtClean="0"/>
              <a:t>Next to ‘Angle’, type in ‘-55’ to rotate the cylinder 55º in the negative (backwards) direction.</a:t>
            </a:r>
          </a:p>
          <a:p>
            <a:r>
              <a:rPr lang="en-ZA" sz="1800" dirty="0" smtClean="0"/>
              <a:t>Click on ‘Apply’ to apply the changes and on ‘OK’ to close the dialogue.</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24</a:t>
            </a:fld>
            <a:endParaRPr lang="en-ZA"/>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6" y="1455342"/>
            <a:ext cx="4113212" cy="3432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9861798"/>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Join walled objects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Join walled objects</a:t>
            </a:r>
            <a:endParaRPr lang="en-ZA" sz="1800" dirty="0" smtClean="0"/>
          </a:p>
          <a:p>
            <a:r>
              <a:rPr lang="en-ZA" sz="1800" dirty="0" smtClean="0"/>
              <a:t>The 3 different parts need to be joined in one single part. This must be done one branch at a time.</a:t>
            </a:r>
          </a:p>
          <a:p>
            <a:r>
              <a:rPr lang="en-ZA" sz="1800" dirty="0" smtClean="0"/>
              <a:t>In the tree view, select the first ‘Thickness’ label and ‘</a:t>
            </a:r>
            <a:r>
              <a:rPr lang="en-ZA" sz="1800" dirty="0" err="1" smtClean="0"/>
              <a:t>ctrl+click</a:t>
            </a:r>
            <a:r>
              <a:rPr lang="en-ZA" sz="1800" dirty="0" smtClean="0"/>
              <a:t>’ the second label to select both.</a:t>
            </a:r>
          </a:p>
          <a:p>
            <a:r>
              <a:rPr lang="en-ZA" sz="1800" dirty="0" smtClean="0"/>
              <a:t>Click on the ‘Join walled object’ icon in the taskbar.</a:t>
            </a:r>
          </a:p>
          <a:p>
            <a:r>
              <a:rPr lang="en-ZA" sz="1800" dirty="0" smtClean="0"/>
              <a:t>This joins the two parts and creates a new label in the tree view called ‘Connect’.</a:t>
            </a:r>
            <a:endParaRPr lang="en-ZA" sz="1800" dirty="0"/>
          </a:p>
        </p:txBody>
      </p:sp>
      <p:sp>
        <p:nvSpPr>
          <p:cNvPr id="4" name="Content Placeholder 3"/>
          <p:cNvSpPr>
            <a:spLocks noGrp="1"/>
          </p:cNvSpPr>
          <p:nvPr>
            <p:ph sz="half" idx="2"/>
          </p:nvPr>
        </p:nvSpPr>
        <p:spPr/>
        <p:txBody>
          <a:bodyPr/>
          <a:lstStyle/>
          <a:p>
            <a:endParaRPr lang="en-ZA"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25</a:t>
            </a:fld>
            <a:endParaRPr lang="en-ZA"/>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010" y="1436688"/>
            <a:ext cx="4130377" cy="1720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5" y="3586286"/>
            <a:ext cx="4113212" cy="229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648111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Join walled objects</a:t>
            </a:r>
            <a:endParaRPr lang="en-ZA" dirty="0"/>
          </a:p>
        </p:txBody>
      </p:sp>
      <p:sp>
        <p:nvSpPr>
          <p:cNvPr id="3" name="Content Placeholder 2"/>
          <p:cNvSpPr>
            <a:spLocks noGrp="1"/>
          </p:cNvSpPr>
          <p:nvPr>
            <p:ph sz="half" idx="1"/>
          </p:nvPr>
        </p:nvSpPr>
        <p:spPr/>
        <p:txBody>
          <a:bodyPr/>
          <a:lstStyle/>
          <a:p>
            <a:r>
              <a:rPr lang="en-ZA" sz="1800" dirty="0" smtClean="0"/>
              <a:t>In order to join the second branch to the body, click on the ‘Connect’ label in the tree view and then ‘</a:t>
            </a:r>
            <a:r>
              <a:rPr lang="en-ZA" sz="1800" dirty="0" err="1" smtClean="0"/>
              <a:t>ctrl+click</a:t>
            </a:r>
            <a:r>
              <a:rPr lang="en-ZA" sz="1800" dirty="0" smtClean="0"/>
              <a:t>’ on the remaining ‘Thickness002’ label.</a:t>
            </a:r>
          </a:p>
          <a:p>
            <a:r>
              <a:rPr lang="en-ZA" sz="1800" dirty="0" smtClean="0"/>
              <a:t>Click on the ‘Join walled objects’ icon in the taskbar.</a:t>
            </a:r>
          </a:p>
          <a:p>
            <a:r>
              <a:rPr lang="en-ZA" sz="1800" dirty="0" smtClean="0"/>
              <a:t>A new label ‘Connect001’ appears and all the other labels are now contained within this label.</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26</a:t>
            </a:fld>
            <a:endParaRPr lang="en-ZA"/>
          </a:p>
        </p:txBody>
      </p:sp>
      <p:pic>
        <p:nvPicPr>
          <p:cNvPr id="6246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556792"/>
            <a:ext cx="4113213" cy="1903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4005064"/>
            <a:ext cx="4099372" cy="210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017727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Cutting the geometry</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Cutting the geometry</a:t>
            </a:r>
            <a:endParaRPr lang="en-ZA" sz="1800" dirty="0" smtClean="0"/>
          </a:p>
          <a:p>
            <a:r>
              <a:rPr lang="en-ZA" sz="1800" dirty="0" smtClean="0"/>
              <a:t>Due to symmetry, we can cut the part until only a quarter is left.</a:t>
            </a:r>
          </a:p>
          <a:p>
            <a:r>
              <a:rPr lang="en-ZA" sz="1800" dirty="0" smtClean="0"/>
              <a:t>In order to do this, click on the ‘Cube’ icon in the taskbar to insert a cube primitive.</a:t>
            </a:r>
          </a:p>
          <a:p>
            <a:r>
              <a:rPr lang="en-ZA" sz="1800" dirty="0" smtClean="0"/>
              <a:t>Click on the ‘Cube’ label in the tree view and change its length to 1500mm, its width to 500mm and its height to 1000mm.</a:t>
            </a:r>
          </a:p>
          <a:p>
            <a:r>
              <a:rPr lang="en-ZA" sz="1800" dirty="0" smtClean="0"/>
              <a:t>Expand the ‘Placement’ heading by clicking on the white arrow next to it, and then expand ‘Position’.</a:t>
            </a:r>
          </a:p>
          <a:p>
            <a:r>
              <a:rPr lang="en-ZA" sz="1800" dirty="0" smtClean="0"/>
              <a:t>Change the x and y-coordinate to -300mm and -500mm respectively.</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27</a:t>
            </a:fld>
            <a:endParaRPr lang="en-ZA"/>
          </a:p>
        </p:txBody>
      </p:sp>
      <p:pic>
        <p:nvPicPr>
          <p:cNvPr id="6349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484784"/>
            <a:ext cx="4113213" cy="2426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9225"/>
          <a:stretch/>
        </p:blipFill>
        <p:spPr bwMode="auto">
          <a:xfrm>
            <a:off x="4700612" y="4005064"/>
            <a:ext cx="3965766" cy="271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296471"/>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Cutting the geometry</a:t>
            </a:r>
            <a:endParaRPr lang="en-ZA" dirty="0"/>
          </a:p>
        </p:txBody>
      </p:sp>
      <p:sp>
        <p:nvSpPr>
          <p:cNvPr id="3" name="Content Placeholder 2"/>
          <p:cNvSpPr>
            <a:spLocks noGrp="1"/>
          </p:cNvSpPr>
          <p:nvPr>
            <p:ph sz="half" idx="1"/>
          </p:nvPr>
        </p:nvSpPr>
        <p:spPr/>
        <p:txBody>
          <a:bodyPr/>
          <a:lstStyle/>
          <a:p>
            <a:r>
              <a:rPr lang="en-ZA" sz="1800" dirty="0" smtClean="0"/>
              <a:t>In order to cut the part, we first need to select the part we want to keep, and after that select the part we want to use to cut away the material.</a:t>
            </a:r>
          </a:p>
          <a:p>
            <a:r>
              <a:rPr lang="en-ZA" sz="1800" dirty="0" smtClean="0"/>
              <a:t>In this case, click on the ‘Connect’ label in the tree view first. Now ‘</a:t>
            </a:r>
            <a:r>
              <a:rPr lang="en-ZA" sz="1800" dirty="0" err="1" smtClean="0"/>
              <a:t>ctrl+click</a:t>
            </a:r>
            <a:r>
              <a:rPr lang="en-ZA" sz="1800" dirty="0" smtClean="0"/>
              <a:t>’ the ‘Cube’ label in the tree view.</a:t>
            </a:r>
          </a:p>
          <a:p>
            <a:r>
              <a:rPr lang="en-ZA" sz="1800" dirty="0" smtClean="0"/>
              <a:t>Click on the ‘Make a cut of two shapes’ icon in the taskbar.</a:t>
            </a:r>
          </a:p>
          <a:p>
            <a:r>
              <a:rPr lang="en-ZA" sz="1800" dirty="0" smtClean="0"/>
              <a:t>A new label appear in the tree view.</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28</a:t>
            </a:fld>
            <a:endParaRPr lang="en-ZA"/>
          </a:p>
        </p:txBody>
      </p:sp>
      <p:pic>
        <p:nvPicPr>
          <p:cNvPr id="6451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484784"/>
            <a:ext cx="4113213" cy="2531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5" y="4080628"/>
            <a:ext cx="4236797" cy="2228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0545044"/>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Cutting the geometry</a:t>
            </a:r>
            <a:endParaRPr lang="en-ZA" dirty="0"/>
          </a:p>
        </p:txBody>
      </p:sp>
      <p:sp>
        <p:nvSpPr>
          <p:cNvPr id="3" name="Content Placeholder 2"/>
          <p:cNvSpPr>
            <a:spLocks noGrp="1"/>
          </p:cNvSpPr>
          <p:nvPr>
            <p:ph sz="half" idx="1"/>
          </p:nvPr>
        </p:nvSpPr>
        <p:spPr/>
        <p:txBody>
          <a:bodyPr/>
          <a:lstStyle/>
          <a:p>
            <a:r>
              <a:rPr lang="en-ZA" sz="1800" dirty="0" smtClean="0"/>
              <a:t>The part is now cut in half, now we need to cut the remaining part in half as well.</a:t>
            </a:r>
          </a:p>
          <a:p>
            <a:r>
              <a:rPr lang="en-ZA" sz="1800" dirty="0" smtClean="0"/>
              <a:t>Click on the ‘Cube’ icon in the taskbar to insert a cube.</a:t>
            </a:r>
          </a:p>
          <a:p>
            <a:r>
              <a:rPr lang="en-ZA" sz="1800" dirty="0" smtClean="0"/>
              <a:t>Click on the ‘Cube001’ label in the tree view. Under its properties, change its length to 500mm, its width to 1500mm and its height to 1000mm.</a:t>
            </a:r>
          </a:p>
          <a:p>
            <a:r>
              <a:rPr lang="en-ZA" sz="1800" dirty="0" smtClean="0"/>
              <a:t>Expand the ‘Placement’ heading by clicking on the white arrow then expand the ‘Position’ heading.</a:t>
            </a:r>
          </a:p>
          <a:p>
            <a:r>
              <a:rPr lang="en-ZA" sz="1800" dirty="0"/>
              <a:t> </a:t>
            </a:r>
            <a:r>
              <a:rPr lang="en-ZA" sz="1800" dirty="0" smtClean="0"/>
              <a:t>Change the x-coordinate to -500.</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29</a:t>
            </a:fld>
            <a:endParaRPr lang="en-ZA"/>
          </a:p>
        </p:txBody>
      </p:sp>
      <p:pic>
        <p:nvPicPr>
          <p:cNvPr id="6553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556792"/>
            <a:ext cx="4113213" cy="2665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53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0801"/>
          <a:stretch/>
        </p:blipFill>
        <p:spPr bwMode="auto">
          <a:xfrm>
            <a:off x="4702174" y="4237509"/>
            <a:ext cx="3679435" cy="2483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4859338" y="2132856"/>
            <a:ext cx="648766"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65092012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Project </a:t>
            </a:r>
            <a:r>
              <a:rPr lang="en-ZA" dirty="0" err="1" smtClean="0"/>
              <a:t>Startup</a:t>
            </a:r>
            <a:endParaRPr lang="en-ZA" dirty="0"/>
          </a:p>
        </p:txBody>
      </p:sp>
      <p:sp>
        <p:nvSpPr>
          <p:cNvPr id="3" name="Content Placeholder 2"/>
          <p:cNvSpPr>
            <a:spLocks noGrp="1"/>
          </p:cNvSpPr>
          <p:nvPr>
            <p:ph sz="half" idx="1"/>
          </p:nvPr>
        </p:nvSpPr>
        <p:spPr/>
        <p:txBody>
          <a:bodyPr/>
          <a:lstStyle/>
          <a:p>
            <a:pPr marL="0" indent="0" eaLnBrk="1" hangingPunct="1">
              <a:buNone/>
            </a:pPr>
            <a:r>
              <a:rPr lang="en-US" sz="1800" b="1" dirty="0" smtClean="0"/>
              <a:t>Create the Project:</a:t>
            </a:r>
          </a:p>
          <a:p>
            <a:pPr eaLnBrk="1" hangingPunct="1"/>
            <a:r>
              <a:rPr lang="en-US" sz="1800" dirty="0" smtClean="0"/>
              <a:t>When you open </a:t>
            </a:r>
            <a:r>
              <a:rPr lang="en-US" sz="1800" dirty="0" err="1" smtClean="0"/>
              <a:t>Freecad</a:t>
            </a:r>
            <a:r>
              <a:rPr lang="en-US" sz="1800" dirty="0" smtClean="0"/>
              <a:t>, the home screen appears.</a:t>
            </a:r>
          </a:p>
          <a:p>
            <a:pPr eaLnBrk="1" hangingPunct="1"/>
            <a:r>
              <a:rPr lang="en-US" sz="1800" dirty="0" smtClean="0"/>
              <a:t>Create </a:t>
            </a:r>
            <a:r>
              <a:rPr lang="en-US" sz="1800" dirty="0"/>
              <a:t>a new document by clicking on the ‘Create a new empty document' icon</a:t>
            </a:r>
            <a:r>
              <a:rPr lang="en-US" sz="1800" dirty="0" smtClean="0"/>
              <a:t>.</a:t>
            </a:r>
            <a:endParaRPr lang="en-US" sz="1800" dirty="0"/>
          </a:p>
          <a:p>
            <a:pPr eaLnBrk="1" hangingPunct="1"/>
            <a:r>
              <a:rPr lang="en-US" sz="1800" dirty="0"/>
              <a:t>It is a good idea to save the document before </a:t>
            </a:r>
            <a:r>
              <a:rPr lang="en-US" sz="1800" dirty="0" smtClean="0"/>
              <a:t>starting. Click on the ‘Save’ icon on the taskbar. Name the file “Basic Header Tutorial”.</a:t>
            </a:r>
          </a:p>
          <a:p>
            <a:pPr eaLnBrk="1" hangingPunct="1"/>
            <a:r>
              <a:rPr lang="en-US" sz="1800" dirty="0" smtClean="0"/>
              <a:t>Remember </a:t>
            </a:r>
            <a:r>
              <a:rPr lang="en-US" sz="1800" dirty="0"/>
              <a:t>to save regularly.</a:t>
            </a:r>
          </a:p>
          <a:p>
            <a:endParaRPr lang="en-ZA" sz="1800" dirty="0"/>
          </a:p>
        </p:txBody>
      </p:sp>
      <p:sp>
        <p:nvSpPr>
          <p:cNvPr id="4" name="Content Placeholder 3"/>
          <p:cNvSpPr>
            <a:spLocks noGrp="1"/>
          </p:cNvSpPr>
          <p:nvPr>
            <p:ph sz="half" idx="2"/>
          </p:nvPr>
        </p:nvSpPr>
        <p:spPr/>
        <p:txBody>
          <a:bodyPr/>
          <a:lstStyle/>
          <a:p>
            <a:endParaRPr lang="en-ZA"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a:t>
            </a:fld>
            <a:endParaRPr lang="en-ZA"/>
          </a:p>
        </p:txBody>
      </p:sp>
      <p:pic>
        <p:nvPicPr>
          <p:cNvPr id="450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18963"/>
          <a:stretch/>
        </p:blipFill>
        <p:spPr bwMode="auto">
          <a:xfrm>
            <a:off x="4702175" y="1436688"/>
            <a:ext cx="4119694" cy="2136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2174" y="3759891"/>
            <a:ext cx="4119695" cy="1829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9428845"/>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Cutting the geometry</a:t>
            </a:r>
            <a:endParaRPr lang="en-ZA" dirty="0"/>
          </a:p>
        </p:txBody>
      </p:sp>
      <p:sp>
        <p:nvSpPr>
          <p:cNvPr id="3" name="Content Placeholder 2"/>
          <p:cNvSpPr>
            <a:spLocks noGrp="1"/>
          </p:cNvSpPr>
          <p:nvPr>
            <p:ph sz="half" idx="1"/>
          </p:nvPr>
        </p:nvSpPr>
        <p:spPr/>
        <p:txBody>
          <a:bodyPr/>
          <a:lstStyle/>
          <a:p>
            <a:r>
              <a:rPr lang="en-ZA" sz="1800" dirty="0" smtClean="0"/>
              <a:t>Now first click on the ‘Cut’ label in the tree view, and then ‘</a:t>
            </a:r>
            <a:r>
              <a:rPr lang="en-ZA" sz="1800" dirty="0" err="1" smtClean="0"/>
              <a:t>ctrl+click</a:t>
            </a:r>
            <a:r>
              <a:rPr lang="en-ZA" sz="1800" dirty="0" smtClean="0"/>
              <a:t>’ on the ‘Cube001’ label in the tree view.</a:t>
            </a:r>
          </a:p>
          <a:p>
            <a:r>
              <a:rPr lang="en-ZA" sz="1800" dirty="0" smtClean="0"/>
              <a:t>Click on the ‘Make a cut of two shapes’ icon.</a:t>
            </a:r>
          </a:p>
          <a:p>
            <a:r>
              <a:rPr lang="en-ZA" sz="1800" dirty="0" smtClean="0"/>
              <a:t>A new label appears in the tree view ‘Cut001’.</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30</a:t>
            </a:fld>
            <a:endParaRPr lang="en-ZA"/>
          </a:p>
        </p:txBody>
      </p:sp>
      <p:pic>
        <p:nvPicPr>
          <p:cNvPr id="6656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506818"/>
            <a:ext cx="4113213" cy="2642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250" y="4293096"/>
            <a:ext cx="4087950"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43842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p:txBody>
          <a:bodyPr/>
          <a:lstStyle/>
          <a:p>
            <a:pPr eaLnBrk="1" hangingPunct="1"/>
            <a:r>
              <a:rPr lang="en-US" altLang="en-US" sz="4000" dirty="0" smtClean="0"/>
              <a:t>FEM</a:t>
            </a:r>
            <a:endParaRPr lang="en-US" altLang="en-US" sz="4000" dirty="0" smtClean="0"/>
          </a:p>
        </p:txBody>
      </p:sp>
      <p:pic>
        <p:nvPicPr>
          <p:cNvPr id="28676"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6213475"/>
            <a:ext cx="319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r>
              <a:rPr lang="en-ZA" dirty="0" smtClean="0"/>
              <a:t>Setting up, solving and displaying results for the header.</a:t>
            </a:r>
            <a:endParaRPr lang="en-ZA" dirty="0"/>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New analysis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Create new analysis with mesh</a:t>
            </a:r>
          </a:p>
          <a:p>
            <a:r>
              <a:rPr lang="en-ZA" sz="1800" dirty="0" smtClean="0"/>
              <a:t>Now that the CAD model is complete, the Finite Element Analysis (FEA) need to be setup</a:t>
            </a:r>
          </a:p>
          <a:p>
            <a:r>
              <a:rPr lang="en-ZA" sz="1800" dirty="0" smtClean="0"/>
              <a:t>First we need to rename the part, since its current name as displayed in the tree view is ‘Cut001’</a:t>
            </a:r>
          </a:p>
          <a:p>
            <a:r>
              <a:rPr lang="en-ZA" sz="1800" dirty="0" smtClean="0"/>
              <a:t>In the tree view, right click on the label ‘Cut001’ and click ‘Rename’.</a:t>
            </a:r>
          </a:p>
          <a:p>
            <a:r>
              <a:rPr lang="en-ZA" sz="1800" dirty="0" smtClean="0"/>
              <a:t>Type in ‘Header’ and press ‘Enter’ on the keyboard.</a:t>
            </a:r>
          </a:p>
          <a:p>
            <a:r>
              <a:rPr lang="en-ZA" sz="1800" dirty="0" smtClean="0"/>
              <a:t>The name should now be displayed as ‘Header’.</a:t>
            </a:r>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32</a:t>
            </a:fld>
            <a:endParaRPr lang="en-ZA"/>
          </a:p>
        </p:txBody>
      </p:sp>
      <p:pic>
        <p:nvPicPr>
          <p:cNvPr id="6758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15681" y="1484784"/>
            <a:ext cx="3886200"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6962952"/>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New analysis</a:t>
            </a:r>
            <a:endParaRPr lang="en-ZA" dirty="0"/>
          </a:p>
        </p:txBody>
      </p:sp>
      <p:sp>
        <p:nvSpPr>
          <p:cNvPr id="3" name="Content Placeholder 2"/>
          <p:cNvSpPr>
            <a:spLocks noGrp="1"/>
          </p:cNvSpPr>
          <p:nvPr>
            <p:ph sz="half" idx="1"/>
          </p:nvPr>
        </p:nvSpPr>
        <p:spPr/>
        <p:txBody>
          <a:bodyPr/>
          <a:lstStyle/>
          <a:p>
            <a:r>
              <a:rPr lang="en-ZA" sz="1800" dirty="0" smtClean="0"/>
              <a:t>Click on the workbench dropdown menu in the taskbar and select the ‘FEM’ workbench.</a:t>
            </a:r>
          </a:p>
          <a:p>
            <a:r>
              <a:rPr lang="en-ZA" sz="1800" dirty="0" smtClean="0"/>
              <a:t>Select the part by clicking on the label ‘Header’ in the tree view. When the part is selected, it will display green in the display window.</a:t>
            </a:r>
          </a:p>
          <a:p>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33</a:t>
            </a:fld>
            <a:endParaRPr lang="en-ZA"/>
          </a:p>
        </p:txBody>
      </p:sp>
      <p:pic>
        <p:nvPicPr>
          <p:cNvPr id="6861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556792"/>
            <a:ext cx="4113213" cy="3363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3950305"/>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New analysis</a:t>
            </a:r>
            <a:endParaRPr lang="en-ZA" dirty="0"/>
          </a:p>
        </p:txBody>
      </p:sp>
      <p:sp>
        <p:nvSpPr>
          <p:cNvPr id="3" name="Content Placeholder 2"/>
          <p:cNvSpPr>
            <a:spLocks noGrp="1"/>
          </p:cNvSpPr>
          <p:nvPr>
            <p:ph sz="half" idx="1"/>
          </p:nvPr>
        </p:nvSpPr>
        <p:spPr/>
        <p:txBody>
          <a:bodyPr/>
          <a:lstStyle/>
          <a:p>
            <a:r>
              <a:rPr lang="en-ZA" sz="1800" dirty="0"/>
              <a:t>Click on the ‘Create New Mechanical Analysis’ icon      on the taskbar. Since the part was selected before clicking on the new </a:t>
            </a:r>
            <a:r>
              <a:rPr lang="en-ZA" sz="1800" dirty="0" smtClean="0"/>
              <a:t>analysis, the meshing window will automatically appear.</a:t>
            </a:r>
          </a:p>
          <a:p>
            <a:r>
              <a:rPr lang="en-ZA" sz="1800" dirty="0" smtClean="0"/>
              <a:t>Ensure the tick box next to ‘Second order’ is selected.</a:t>
            </a:r>
          </a:p>
          <a:p>
            <a:r>
              <a:rPr lang="en-ZA" sz="1800" dirty="0" smtClean="0"/>
              <a:t>Click on the dropdown menu next to ‘Fineness’, and select ‘</a:t>
            </a:r>
            <a:r>
              <a:rPr lang="en-ZA" sz="1800" dirty="0" err="1" smtClean="0"/>
              <a:t>VeryCoarse</a:t>
            </a:r>
            <a:r>
              <a:rPr lang="en-ZA" sz="1800" dirty="0" smtClean="0"/>
              <a:t>’. This is the fineness of the mesh. Remember to always start with a coarser mesh since the solution time is shorter. When the model solves correctly, the mesh fineness can be adjusted.</a:t>
            </a:r>
          </a:p>
          <a:p>
            <a:r>
              <a:rPr lang="en-ZA" sz="1800" dirty="0" smtClean="0"/>
              <a:t>Click on ‘Apply’ and then on ‘OK’.</a:t>
            </a:r>
          </a:p>
          <a:p>
            <a:endParaRPr lang="en-ZA" sz="1800" dirty="0"/>
          </a:p>
          <a:p>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34</a:t>
            </a:fld>
            <a:endParaRPr lang="en-ZA"/>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355" y="1738908"/>
            <a:ext cx="20955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227" y="1412776"/>
            <a:ext cx="4138290" cy="3240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6" name="Picture 4"/>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779863" y="4811958"/>
            <a:ext cx="1304305" cy="1762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104758"/>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Adding material</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Adding a material</a:t>
            </a:r>
          </a:p>
          <a:p>
            <a:r>
              <a:rPr lang="en-ZA" sz="1800" dirty="0" smtClean="0"/>
              <a:t>Click on the ‘Add Material’ icon      on the taskbar. A dialogue box will appear.</a:t>
            </a:r>
          </a:p>
          <a:p>
            <a:r>
              <a:rPr lang="en-ZA" sz="1800" dirty="0" smtClean="0"/>
              <a:t>Click on the dropdown menu under ‘Material’, and select the generic material called ‘</a:t>
            </a:r>
            <a:r>
              <a:rPr lang="en-ZA" sz="1800" dirty="0" err="1" smtClean="0"/>
              <a:t>CalculiX</a:t>
            </a:r>
            <a:r>
              <a:rPr lang="en-ZA" sz="1800" dirty="0" smtClean="0"/>
              <a:t>-Steel’.</a:t>
            </a:r>
          </a:p>
          <a:p>
            <a:r>
              <a:rPr lang="en-ZA" sz="1800" dirty="0" smtClean="0"/>
              <a:t>Ensure the material properties are correct, including the units. If a green </a:t>
            </a:r>
            <a:r>
              <a:rPr lang="en-ZA" sz="1800" dirty="0" err="1" smtClean="0"/>
              <a:t>tickmark</a:t>
            </a:r>
            <a:r>
              <a:rPr lang="en-ZA" sz="1800" dirty="0" smtClean="0"/>
              <a:t> is displayed next to the unit, then the unit is acceptable. If a red crossed-out circle is displayed, then the units are wrong or inconsistent.</a:t>
            </a:r>
          </a:p>
          <a:p>
            <a:r>
              <a:rPr lang="en-ZA" sz="1800" dirty="0" smtClean="0"/>
              <a:t>Click on ‘OK’ to close the dialogue box.</a:t>
            </a:r>
          </a:p>
          <a:p>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35</a:t>
            </a:fld>
            <a:endParaRPr lang="en-ZA"/>
          </a:p>
        </p:txBody>
      </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361" y="1988840"/>
            <a:ext cx="25717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59"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02175" y="1556792"/>
            <a:ext cx="4113213" cy="2858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61833"/>
          <a:stretch/>
        </p:blipFill>
        <p:spPr bwMode="auto">
          <a:xfrm>
            <a:off x="4716016" y="4509120"/>
            <a:ext cx="2382048" cy="1056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b="61422"/>
          <a:stretch/>
        </p:blipFill>
        <p:spPr bwMode="auto">
          <a:xfrm>
            <a:off x="4716016" y="5570489"/>
            <a:ext cx="2382048" cy="1080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321513"/>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Symmetry</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Compensating for symmetry</a:t>
            </a:r>
          </a:p>
          <a:p>
            <a:r>
              <a:rPr lang="en-ZA" sz="1800" dirty="0" smtClean="0"/>
              <a:t>In order to prevent rigid body motion, the model need to be constrained in all three directions. This will be done with the constraints added to compensate for symmetry.</a:t>
            </a:r>
          </a:p>
          <a:p>
            <a:r>
              <a:rPr lang="en-ZA" sz="1800" dirty="0" smtClean="0"/>
              <a:t>Since the two branches were cut in half, the cross-sectional area need to be constrained to remain fixed in the direction normal to the surface, since this is what will happen if an internal pressure was applied to the entire pipe.</a:t>
            </a:r>
          </a:p>
          <a:p>
            <a:r>
              <a:rPr lang="en-ZA" sz="1800" dirty="0" smtClean="0"/>
              <a:t>We will use the constraint called ‘Displacement Constraint’.</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36</a:t>
            </a:fld>
            <a:endParaRPr lang="en-ZA"/>
          </a:p>
        </p:txBody>
      </p:sp>
    </p:spTree>
    <p:extLst>
      <p:ext uri="{BB962C8B-B14F-4D97-AF65-F5344CB8AC3E}">
        <p14:creationId xmlns:p14="http://schemas.microsoft.com/office/powerpoint/2010/main" val="2667234593"/>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Displacement constraint</a:t>
            </a:r>
            <a:endParaRPr lang="en-ZA" dirty="0"/>
          </a:p>
        </p:txBody>
      </p:sp>
      <p:sp>
        <p:nvSpPr>
          <p:cNvPr id="3" name="Content Placeholder 2"/>
          <p:cNvSpPr>
            <a:spLocks noGrp="1"/>
          </p:cNvSpPr>
          <p:nvPr>
            <p:ph sz="half" idx="1"/>
          </p:nvPr>
        </p:nvSpPr>
        <p:spPr/>
        <p:txBody>
          <a:bodyPr/>
          <a:lstStyle/>
          <a:p>
            <a:r>
              <a:rPr lang="en-ZA" sz="1800" dirty="0" smtClean="0"/>
              <a:t>Click on the ‘Add Displacement Constraint’       on the taskbar.</a:t>
            </a:r>
          </a:p>
          <a:p>
            <a:r>
              <a:rPr lang="en-ZA" sz="1800" dirty="0" smtClean="0"/>
              <a:t> Select the cross-sectional surface normal to the y-axis by using ‘</a:t>
            </a:r>
            <a:r>
              <a:rPr lang="en-ZA" sz="1800" dirty="0" err="1" smtClean="0"/>
              <a:t>ctrl+click</a:t>
            </a:r>
            <a:r>
              <a:rPr lang="en-ZA" sz="1800" dirty="0" smtClean="0"/>
              <a:t>’, and click on the ‘Add’ button. The surfaces will appear on the list.</a:t>
            </a:r>
          </a:p>
          <a:p>
            <a:r>
              <a:rPr lang="en-ZA" sz="1800" dirty="0" smtClean="0"/>
              <a:t>Click the ‘Fixed’ tick box next to the ‘Displacement y’ heading to fix the displacement in the y-direction.</a:t>
            </a:r>
          </a:p>
          <a:p>
            <a:r>
              <a:rPr lang="en-ZA" sz="1800" dirty="0" smtClean="0"/>
              <a:t>Click on ‘OK’ to close the dialogue box.</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37</a:t>
            </a:fld>
            <a:endParaRPr lang="en-ZA"/>
          </a:p>
        </p:txBody>
      </p:sp>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187" y="1700808"/>
            <a:ext cx="276225" cy="26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3"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02175" y="1268760"/>
            <a:ext cx="4113213" cy="202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6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284983"/>
            <a:ext cx="3912889" cy="3436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0422263"/>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Displacement constraint</a:t>
            </a:r>
            <a:endParaRPr lang="en-ZA" dirty="0"/>
          </a:p>
        </p:txBody>
      </p:sp>
      <p:sp>
        <p:nvSpPr>
          <p:cNvPr id="3" name="Content Placeholder 2"/>
          <p:cNvSpPr>
            <a:spLocks noGrp="1"/>
          </p:cNvSpPr>
          <p:nvPr>
            <p:ph sz="half" idx="1"/>
          </p:nvPr>
        </p:nvSpPr>
        <p:spPr/>
        <p:txBody>
          <a:bodyPr/>
          <a:lstStyle/>
          <a:p>
            <a:r>
              <a:rPr lang="en-ZA" sz="1800" dirty="0" smtClean="0"/>
              <a:t>A symmetry constraint need to be applied to the other branch as well.</a:t>
            </a:r>
          </a:p>
          <a:p>
            <a:r>
              <a:rPr lang="en-ZA" sz="1800" dirty="0" smtClean="0"/>
              <a:t>Click on the ‘Add Displacement Constraint’ icon in the taskbar.</a:t>
            </a:r>
          </a:p>
          <a:p>
            <a:r>
              <a:rPr lang="en-ZA" sz="1800" dirty="0" smtClean="0"/>
              <a:t>Rotate the model in order to view the cross-sectional area of the branch normal to the x-axis.</a:t>
            </a:r>
          </a:p>
          <a:p>
            <a:r>
              <a:rPr lang="en-ZA" sz="1800" dirty="0" smtClean="0"/>
              <a:t>Select  the cross-sectional surfaces of the branch normal to the x-axis by using ‘</a:t>
            </a:r>
            <a:r>
              <a:rPr lang="en-ZA" sz="1800" dirty="0" err="1" smtClean="0"/>
              <a:t>ctrl+click</a:t>
            </a:r>
            <a:r>
              <a:rPr lang="en-ZA" sz="1800" dirty="0" smtClean="0"/>
              <a:t>’. Click ‘Add’ to add the surfaces to the list.</a:t>
            </a:r>
          </a:p>
          <a:p>
            <a:r>
              <a:rPr lang="en-ZA" sz="1800" dirty="0" smtClean="0"/>
              <a:t>Select the ‘Fixed’ check box next to ‘Displacement x’ to fix the displacement of the selected surfaces in the x-direction. Click ‘OK’ to close the dialogue box.</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38</a:t>
            </a:fld>
            <a:endParaRPr lang="en-ZA"/>
          </a:p>
        </p:txBody>
      </p:sp>
      <p:pic>
        <p:nvPicPr>
          <p:cNvPr id="7270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556792"/>
            <a:ext cx="4113213" cy="2619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0603397"/>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Displacement constraint</a:t>
            </a:r>
            <a:endParaRPr lang="en-ZA" dirty="0"/>
          </a:p>
        </p:txBody>
      </p:sp>
      <p:sp>
        <p:nvSpPr>
          <p:cNvPr id="3" name="Content Placeholder 2"/>
          <p:cNvSpPr>
            <a:spLocks noGrp="1"/>
          </p:cNvSpPr>
          <p:nvPr>
            <p:ph sz="half" idx="1"/>
          </p:nvPr>
        </p:nvSpPr>
        <p:spPr/>
        <p:txBody>
          <a:bodyPr/>
          <a:lstStyle/>
          <a:p>
            <a:r>
              <a:rPr lang="en-ZA" sz="1800" dirty="0" smtClean="0"/>
              <a:t>The final symmetry constraint will be added to the bottom surfaces of the model that is normal to the z-axis.</a:t>
            </a:r>
          </a:p>
          <a:p>
            <a:r>
              <a:rPr lang="en-ZA" sz="1800" dirty="0" smtClean="0"/>
              <a:t>Click on the ‘Add Displacement Constraint’ icon.</a:t>
            </a:r>
          </a:p>
          <a:p>
            <a:r>
              <a:rPr lang="en-ZA" sz="1800" dirty="0" smtClean="0"/>
              <a:t>Rotate the model to display the bottom of the model. Select the bottom areas normal to the z-axis.</a:t>
            </a:r>
          </a:p>
          <a:p>
            <a:r>
              <a:rPr lang="en-ZA" sz="1800" dirty="0" smtClean="0"/>
              <a:t>Select the surfaces by using ‘</a:t>
            </a:r>
            <a:r>
              <a:rPr lang="en-ZA" sz="1800" dirty="0" err="1" smtClean="0"/>
              <a:t>ctrl+click</a:t>
            </a:r>
            <a:r>
              <a:rPr lang="en-ZA" sz="1800" dirty="0" smtClean="0"/>
              <a:t>’. Click ‘Add’ to add the selected surfaces to the list.</a:t>
            </a:r>
          </a:p>
          <a:p>
            <a:r>
              <a:rPr lang="en-ZA" sz="1800" dirty="0" smtClean="0"/>
              <a:t>Select the ‘Fixed’ check box next to ‘Displacement z’ to fix the displacement in the z-direction. Click ‘OK’ to close the dialogue.</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39</a:t>
            </a:fld>
            <a:endParaRPr lang="en-ZA"/>
          </a:p>
        </p:txBody>
      </p:sp>
      <p:pic>
        <p:nvPicPr>
          <p:cNvPr id="7373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484784"/>
            <a:ext cx="4113213" cy="329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071286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Basics – Mouse Navigation</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Basic navigation</a:t>
            </a:r>
          </a:p>
          <a:p>
            <a:r>
              <a:rPr lang="en-ZA" sz="1800" dirty="0" smtClean="0"/>
              <a:t>There are different navigation modes available within </a:t>
            </a:r>
            <a:r>
              <a:rPr lang="en-ZA" sz="1800" dirty="0" err="1" smtClean="0"/>
              <a:t>Freecad</a:t>
            </a:r>
            <a:r>
              <a:rPr lang="en-ZA" sz="1800" dirty="0" smtClean="0"/>
              <a:t>. If you right-click anywhere on an open part of the display window, you can select the navigation mode you prefer.</a:t>
            </a:r>
          </a:p>
          <a:p>
            <a:r>
              <a:rPr lang="en-ZA" sz="1800" dirty="0"/>
              <a:t> </a:t>
            </a:r>
            <a:r>
              <a:rPr lang="en-ZA" sz="1800" dirty="0" smtClean="0"/>
              <a:t>The ‘CAD’ and ‘Blender’ navigation styles are two of the most commonly used styles.</a:t>
            </a:r>
          </a:p>
        </p:txBody>
      </p:sp>
      <p:sp>
        <p:nvSpPr>
          <p:cNvPr id="5" name="Date Placeholder 4"/>
          <p:cNvSpPr>
            <a:spLocks noGrp="1"/>
          </p:cNvSpPr>
          <p:nvPr>
            <p:ph type="dt" sz="half" idx="10"/>
          </p:nvPr>
        </p:nvSpPr>
        <p:spPr/>
        <p:txBody>
          <a:bodyPr/>
          <a:lstStyle/>
          <a:p>
            <a:pPr>
              <a:defRPr/>
            </a:pPr>
            <a:r>
              <a:rPr lang="en-ZA" dirty="0"/>
              <a:t>10 November 2016</a:t>
            </a:r>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a:t>
            </a:fld>
            <a:endParaRPr lang="en-ZA"/>
          </a:p>
        </p:txBody>
      </p:sp>
      <p:pic>
        <p:nvPicPr>
          <p:cNvPr id="9113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30019" y="2416175"/>
            <a:ext cx="305752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4280696"/>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Pressure Constraint</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Adding internal pressure</a:t>
            </a:r>
          </a:p>
          <a:p>
            <a:r>
              <a:rPr lang="en-ZA" sz="1800" dirty="0" smtClean="0"/>
              <a:t>The internal pressure due to the steam need to be added. Click the ‘Add Pressure Constraint’ icon      on the taskbar. A dialogue box opens.</a:t>
            </a:r>
          </a:p>
          <a:p>
            <a:r>
              <a:rPr lang="en-ZA" sz="1800" dirty="0" smtClean="0"/>
              <a:t>Rotate the model to display all the internal surfaces, and select it by using ‘</a:t>
            </a:r>
            <a:r>
              <a:rPr lang="en-ZA" sz="1800" dirty="0" err="1" smtClean="0"/>
              <a:t>ctrl+click</a:t>
            </a:r>
            <a:r>
              <a:rPr lang="en-ZA" sz="1800" dirty="0" smtClean="0"/>
              <a:t>’. Click on ‘Add’ to add the selected surfaces to the list. If a lot of surfaces need to be selected, do it a couple of surfaces at a time.</a:t>
            </a:r>
          </a:p>
          <a:p>
            <a:r>
              <a:rPr lang="en-ZA" sz="1800" dirty="0" smtClean="0"/>
              <a:t>Change the pressure to 17.1 MPa.</a:t>
            </a:r>
          </a:p>
          <a:p>
            <a:r>
              <a:rPr lang="en-ZA" sz="1800" dirty="0" smtClean="0"/>
              <a:t>Click ‘OK’ to close the dialogue box.</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40</a:t>
            </a:fld>
            <a:endParaRPr lang="en-ZA"/>
          </a:p>
        </p:txBody>
      </p:sp>
      <p:pic>
        <p:nvPicPr>
          <p:cNvPr id="747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0629"/>
          <a:stretch/>
        </p:blipFill>
        <p:spPr bwMode="auto">
          <a:xfrm>
            <a:off x="3876675" y="2466975"/>
            <a:ext cx="257175" cy="285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7"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02175" y="2708920"/>
            <a:ext cx="4113213" cy="2448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4758"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27208"/>
          <a:stretch/>
        </p:blipFill>
        <p:spPr bwMode="auto">
          <a:xfrm>
            <a:off x="4702175" y="1556792"/>
            <a:ext cx="4113213" cy="903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1376956"/>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837" y="2084090"/>
            <a:ext cx="1670586"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ZA" dirty="0" smtClean="0"/>
              <a:t>FEM Model – Longitudinal stress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Adding longitudinal stress</a:t>
            </a:r>
          </a:p>
          <a:p>
            <a:r>
              <a:rPr lang="en-ZA" sz="1800" dirty="0" smtClean="0"/>
              <a:t>The internal pressure that was just added represents the hoop stress component, but the longitudinal stress component still need to be presented as well. A force applied the surface at the end of the pipe can be added for this.</a:t>
            </a:r>
          </a:p>
          <a:p>
            <a:r>
              <a:rPr lang="en-ZA" sz="1800" dirty="0" smtClean="0"/>
              <a:t>The calculation needed for a full pipe is shown on the right.</a:t>
            </a:r>
          </a:p>
          <a:p>
            <a:r>
              <a:rPr lang="en-ZA" sz="1800" i="1" dirty="0" smtClean="0"/>
              <a:t>P</a:t>
            </a:r>
            <a:r>
              <a:rPr lang="en-ZA" sz="1800" dirty="0" smtClean="0"/>
              <a:t> = Internal pressure of the pipe</a:t>
            </a:r>
          </a:p>
          <a:p>
            <a:pPr>
              <a:spcBef>
                <a:spcPts val="1200"/>
              </a:spcBef>
            </a:pPr>
            <a:r>
              <a:rPr lang="en-ZA" sz="1800" i="1" dirty="0" err="1" smtClean="0"/>
              <a:t>D</a:t>
            </a:r>
            <a:r>
              <a:rPr lang="en-ZA" sz="1800" i="1" baseline="-25000" dirty="0" err="1" smtClean="0"/>
              <a:t>m</a:t>
            </a:r>
            <a:r>
              <a:rPr lang="en-ZA" sz="1800" dirty="0" smtClean="0"/>
              <a:t> = mean diameter (internal diameter plus thickness)</a:t>
            </a:r>
          </a:p>
          <a:p>
            <a:pPr>
              <a:spcBef>
                <a:spcPts val="1200"/>
              </a:spcBef>
            </a:pPr>
            <a:r>
              <a:rPr lang="en-ZA" sz="1800" i="1" dirty="0" smtClean="0"/>
              <a:t>t</a:t>
            </a:r>
            <a:r>
              <a:rPr lang="en-ZA" sz="1800" dirty="0" smtClean="0"/>
              <a:t> = Wall thickness of pipe</a:t>
            </a:r>
          </a:p>
          <a:p>
            <a:pPr>
              <a:spcBef>
                <a:spcPts val="1200"/>
              </a:spcBef>
            </a:pPr>
            <a:r>
              <a:rPr lang="en-ZA" sz="1800" i="1" dirty="0" smtClean="0"/>
              <a:t>A</a:t>
            </a:r>
            <a:r>
              <a:rPr lang="en-ZA" sz="1800" i="1" baseline="-25000" dirty="0" smtClean="0"/>
              <a:t>cross</a:t>
            </a:r>
            <a:r>
              <a:rPr lang="en-ZA" sz="1800" i="1" dirty="0" smtClean="0"/>
              <a:t> </a:t>
            </a:r>
            <a:r>
              <a:rPr lang="en-ZA" sz="1800" dirty="0" smtClean="0"/>
              <a:t>= Cross-sectional area of pipe</a:t>
            </a:r>
            <a:endParaRPr lang="en-ZA" sz="1800" i="1"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4702175" y="1436688"/>
                <a:ext cx="4441825" cy="5045075"/>
              </a:xfrm>
            </p:spPr>
            <p:txBody>
              <a:bodyPr/>
              <a:lstStyle/>
              <a:p>
                <a:pPr marL="0" indent="0">
                  <a:buNone/>
                </a:pPr>
                <a:r>
                  <a:rPr lang="en-ZA" sz="1800" b="1" i="1" dirty="0" smtClean="0">
                    <a:latin typeface="Cambria Math"/>
                  </a:rPr>
                  <a:t>Longitudinal stress for a full pipe</a:t>
                </a:r>
              </a:p>
              <a:p>
                <a:pPr>
                  <a:spcBef>
                    <a:spcPts val="1200"/>
                  </a:spcBef>
                </a:pPr>
                <a14:m>
                  <m:oMath xmlns:m="http://schemas.openxmlformats.org/officeDocument/2006/math">
                    <m:sSub>
                      <m:sSubPr>
                        <m:ctrlPr>
                          <a:rPr lang="en-ZA" sz="1600" i="1" smtClean="0">
                            <a:latin typeface="Cambria Math"/>
                          </a:rPr>
                        </m:ctrlPr>
                      </m:sSubPr>
                      <m:e>
                        <m:r>
                          <a:rPr lang="en-ZA" sz="1600" i="1">
                            <a:latin typeface="Cambria Math"/>
                            <a:ea typeface="Cambria Math"/>
                          </a:rPr>
                          <m:t>𝜎</m:t>
                        </m:r>
                      </m:e>
                      <m:sub>
                        <m:r>
                          <a:rPr lang="en-ZA" sz="1600" i="1">
                            <a:latin typeface="Cambria Math"/>
                          </a:rPr>
                          <m:t>𝑙𝑜𝑛𝑔</m:t>
                        </m:r>
                      </m:sub>
                    </m:sSub>
                    <m:r>
                      <a:rPr lang="en-ZA" sz="1600" dirty="0">
                        <a:ea typeface="Cambria Math"/>
                      </a:rPr>
                      <m:t>=</m:t>
                    </m:r>
                    <m:f>
                      <m:fPr>
                        <m:ctrlPr>
                          <a:rPr lang="en-ZA" sz="1600" i="1" dirty="0" smtClean="0">
                            <a:latin typeface="Cambria Math"/>
                            <a:ea typeface="Cambria Math"/>
                          </a:rPr>
                        </m:ctrlPr>
                      </m:fPr>
                      <m:num>
                        <m:r>
                          <a:rPr lang="en-ZA" sz="1600" b="0" i="1" dirty="0" smtClean="0">
                            <a:latin typeface="Cambria Math"/>
                            <a:ea typeface="Cambria Math"/>
                          </a:rPr>
                          <m:t>𝑃</m:t>
                        </m:r>
                        <m:r>
                          <a:rPr lang="en-ZA" sz="1600" b="0" i="1" dirty="0" smtClean="0">
                            <a:latin typeface="Cambria Math"/>
                            <a:ea typeface="Cambria Math"/>
                          </a:rPr>
                          <m:t>×</m:t>
                        </m:r>
                        <m:sSub>
                          <m:sSubPr>
                            <m:ctrlPr>
                              <a:rPr lang="en-ZA" sz="1600" b="0" i="1" dirty="0" smtClean="0">
                                <a:latin typeface="Cambria Math"/>
                                <a:ea typeface="Cambria Math"/>
                              </a:rPr>
                            </m:ctrlPr>
                          </m:sSubPr>
                          <m:e>
                            <m:r>
                              <a:rPr lang="en-ZA" sz="1600" b="0" i="1" dirty="0" smtClean="0">
                                <a:latin typeface="Cambria Math"/>
                                <a:ea typeface="Cambria Math"/>
                              </a:rPr>
                              <m:t>𝐷</m:t>
                            </m:r>
                          </m:e>
                          <m:sub>
                            <m:r>
                              <a:rPr lang="en-ZA" sz="1600" b="0" i="1" dirty="0" smtClean="0">
                                <a:latin typeface="Cambria Math"/>
                                <a:ea typeface="Cambria Math"/>
                              </a:rPr>
                              <m:t>𝑚</m:t>
                            </m:r>
                          </m:sub>
                        </m:sSub>
                      </m:num>
                      <m:den>
                        <m:r>
                          <a:rPr lang="en-ZA" sz="1600" b="0" i="1" dirty="0" smtClean="0">
                            <a:latin typeface="Cambria Math"/>
                            <a:ea typeface="Cambria Math"/>
                          </a:rPr>
                          <m:t>4×</m:t>
                        </m:r>
                        <m:r>
                          <a:rPr lang="en-ZA" sz="1600" b="0" i="1" dirty="0" smtClean="0">
                            <a:latin typeface="Cambria Math"/>
                            <a:ea typeface="Cambria Math"/>
                          </a:rPr>
                          <m:t>𝑡</m:t>
                        </m:r>
                      </m:den>
                    </m:f>
                  </m:oMath>
                </a14:m>
                <a:endParaRPr lang="en-ZA" sz="1600" dirty="0" smtClean="0"/>
              </a:p>
              <a:p>
                <a:pPr>
                  <a:spcBef>
                    <a:spcPts val="600"/>
                  </a:spcBef>
                </a:pPr>
                <a14:m>
                  <m:oMath xmlns:m="http://schemas.openxmlformats.org/officeDocument/2006/math">
                    <m:sSub>
                      <m:sSubPr>
                        <m:ctrlPr>
                          <a:rPr lang="en-ZA" sz="1600" i="1">
                            <a:latin typeface="Cambria Math"/>
                          </a:rPr>
                        </m:ctrlPr>
                      </m:sSubPr>
                      <m:e>
                        <m:r>
                          <a:rPr lang="en-ZA" sz="1600" i="1">
                            <a:latin typeface="Cambria Math"/>
                            <a:ea typeface="Cambria Math"/>
                          </a:rPr>
                          <m:t>𝜎</m:t>
                        </m:r>
                      </m:e>
                      <m:sub>
                        <m:r>
                          <a:rPr lang="en-ZA" sz="1600" i="1">
                            <a:latin typeface="Cambria Math"/>
                          </a:rPr>
                          <m:t>𝑙𝑜𝑛𝑔</m:t>
                        </m:r>
                      </m:sub>
                    </m:sSub>
                    <m:r>
                      <a:rPr lang="en-ZA" sz="1600" dirty="0">
                        <a:latin typeface="Cambria Math"/>
                        <a:ea typeface="Cambria Math"/>
                      </a:rPr>
                      <m:t>=</m:t>
                    </m:r>
                    <m:f>
                      <m:fPr>
                        <m:ctrlPr>
                          <a:rPr lang="en-ZA" sz="1600" i="1" dirty="0">
                            <a:latin typeface="Cambria Math"/>
                            <a:ea typeface="Cambria Math"/>
                          </a:rPr>
                        </m:ctrlPr>
                      </m:fPr>
                      <m:num>
                        <m:r>
                          <a:rPr lang="en-ZA" sz="1600" b="0" i="1" dirty="0" smtClean="0">
                            <a:latin typeface="Cambria Math"/>
                            <a:ea typeface="Cambria Math"/>
                          </a:rPr>
                          <m:t>17.1</m:t>
                        </m:r>
                        <m:r>
                          <a:rPr lang="en-ZA" sz="1600" b="0" i="1" dirty="0" smtClean="0">
                            <a:latin typeface="Cambria Math"/>
                            <a:ea typeface="Cambria Math"/>
                          </a:rPr>
                          <m:t>𝑀𝑃𝑎</m:t>
                        </m:r>
                        <m:r>
                          <a:rPr lang="en-ZA" sz="1600" i="1" dirty="0">
                            <a:latin typeface="Cambria Math"/>
                            <a:ea typeface="Cambria Math"/>
                          </a:rPr>
                          <m:t>×</m:t>
                        </m:r>
                        <m:d>
                          <m:dPr>
                            <m:ctrlPr>
                              <a:rPr lang="en-ZA" sz="1600" b="0" i="1" dirty="0" smtClean="0">
                                <a:latin typeface="Cambria Math"/>
                                <a:ea typeface="Cambria Math"/>
                              </a:rPr>
                            </m:ctrlPr>
                          </m:dPr>
                          <m:e>
                            <m:r>
                              <a:rPr lang="en-ZA" sz="1600" b="0" i="1" dirty="0" smtClean="0">
                                <a:latin typeface="Cambria Math"/>
                                <a:ea typeface="Cambria Math"/>
                              </a:rPr>
                              <m:t>205+35</m:t>
                            </m:r>
                          </m:e>
                        </m:d>
                        <m:r>
                          <a:rPr lang="en-ZA" sz="1600" b="0" i="1" dirty="0" smtClean="0">
                            <a:latin typeface="Cambria Math"/>
                            <a:ea typeface="Cambria Math"/>
                          </a:rPr>
                          <m:t>𝑚𝑚</m:t>
                        </m:r>
                      </m:num>
                      <m:den>
                        <m:r>
                          <a:rPr lang="en-ZA" sz="1600" i="1" dirty="0">
                            <a:latin typeface="Cambria Math"/>
                            <a:ea typeface="Cambria Math"/>
                          </a:rPr>
                          <m:t>4×</m:t>
                        </m:r>
                        <m:r>
                          <a:rPr lang="en-ZA" sz="1600" b="0" i="1" dirty="0" smtClean="0">
                            <a:latin typeface="Cambria Math"/>
                            <a:ea typeface="Cambria Math"/>
                          </a:rPr>
                          <m:t>35</m:t>
                        </m:r>
                        <m:r>
                          <a:rPr lang="en-ZA" sz="1600" b="0" i="1" dirty="0" smtClean="0">
                            <a:latin typeface="Cambria Math"/>
                            <a:ea typeface="Cambria Math"/>
                          </a:rPr>
                          <m:t>𝑚𝑚</m:t>
                        </m:r>
                      </m:den>
                    </m:f>
                  </m:oMath>
                </a14:m>
                <a:endParaRPr lang="en-ZA" sz="1600" dirty="0" smtClean="0"/>
              </a:p>
              <a:p>
                <a:pPr>
                  <a:spcBef>
                    <a:spcPts val="600"/>
                  </a:spcBef>
                </a:pPr>
                <a14:m>
                  <m:oMath xmlns:m="http://schemas.openxmlformats.org/officeDocument/2006/math">
                    <m:sSub>
                      <m:sSubPr>
                        <m:ctrlPr>
                          <a:rPr lang="en-ZA" sz="1600" i="1">
                            <a:latin typeface="Cambria Math"/>
                          </a:rPr>
                        </m:ctrlPr>
                      </m:sSubPr>
                      <m:e>
                        <m:r>
                          <a:rPr lang="en-ZA" sz="1600" i="1">
                            <a:latin typeface="Cambria Math"/>
                            <a:ea typeface="Cambria Math"/>
                          </a:rPr>
                          <m:t>𝜎</m:t>
                        </m:r>
                      </m:e>
                      <m:sub>
                        <m:r>
                          <a:rPr lang="en-ZA" sz="1600" i="1">
                            <a:latin typeface="Cambria Math"/>
                          </a:rPr>
                          <m:t>𝑙𝑜𝑛𝑔</m:t>
                        </m:r>
                      </m:sub>
                    </m:sSub>
                    <m:r>
                      <a:rPr lang="en-ZA" sz="1600" dirty="0">
                        <a:latin typeface="Cambria Math"/>
                        <a:ea typeface="Cambria Math"/>
                      </a:rPr>
                      <m:t>=</m:t>
                    </m:r>
                    <m:r>
                      <a:rPr lang="en-ZA" sz="1600" b="0" i="1" dirty="0" smtClean="0">
                        <a:latin typeface="Cambria Math"/>
                        <a:ea typeface="Cambria Math"/>
                      </a:rPr>
                      <m:t>29.3</m:t>
                    </m:r>
                    <m:r>
                      <a:rPr lang="en-ZA" sz="1600" b="0" i="1" dirty="0" smtClean="0">
                        <a:latin typeface="Cambria Math"/>
                        <a:ea typeface="Cambria Math"/>
                      </a:rPr>
                      <m:t>𝑀𝑃𝑎</m:t>
                    </m:r>
                  </m:oMath>
                </a14:m>
                <a:endParaRPr lang="en-ZA" sz="1600" dirty="0" smtClean="0"/>
              </a:p>
              <a:p>
                <a14:m>
                  <m:oMath xmlns:m="http://schemas.openxmlformats.org/officeDocument/2006/math">
                    <m:r>
                      <a:rPr lang="en-ZA" sz="1600" i="1">
                        <a:latin typeface="Cambria Math"/>
                      </a:rPr>
                      <m:t>𝐹</m:t>
                    </m:r>
                    <m:r>
                      <a:rPr lang="en-ZA" sz="1600" i="1">
                        <a:latin typeface="Cambria Math"/>
                      </a:rPr>
                      <m:t>=</m:t>
                    </m:r>
                    <m:sSub>
                      <m:sSubPr>
                        <m:ctrlPr>
                          <a:rPr lang="en-ZA" sz="1600" i="1">
                            <a:latin typeface="Cambria Math"/>
                          </a:rPr>
                        </m:ctrlPr>
                      </m:sSubPr>
                      <m:e>
                        <m:r>
                          <a:rPr lang="en-ZA" sz="1600" i="1">
                            <a:latin typeface="Cambria Math"/>
                            <a:ea typeface="Cambria Math"/>
                          </a:rPr>
                          <m:t>𝜎</m:t>
                        </m:r>
                      </m:e>
                      <m:sub>
                        <m:r>
                          <a:rPr lang="en-ZA" sz="1600" i="1">
                            <a:latin typeface="Cambria Math"/>
                          </a:rPr>
                          <m:t>𝑙𝑜𝑛𝑔</m:t>
                        </m:r>
                      </m:sub>
                    </m:sSub>
                    <m:r>
                      <a:rPr lang="en-ZA" sz="1600" i="1" smtClean="0">
                        <a:latin typeface="Cambria Math"/>
                        <a:ea typeface="Cambria Math"/>
                      </a:rPr>
                      <m:t>×</m:t>
                    </m:r>
                    <m:sSub>
                      <m:sSubPr>
                        <m:ctrlPr>
                          <a:rPr lang="en-ZA" sz="1600" i="1" smtClean="0">
                            <a:latin typeface="Cambria Math"/>
                            <a:ea typeface="Cambria Math"/>
                          </a:rPr>
                        </m:ctrlPr>
                      </m:sSubPr>
                      <m:e>
                        <m:r>
                          <a:rPr lang="en-ZA" sz="1600" b="0" i="1" smtClean="0">
                            <a:latin typeface="Cambria Math"/>
                            <a:ea typeface="Cambria Math"/>
                          </a:rPr>
                          <m:t>𝐴</m:t>
                        </m:r>
                      </m:e>
                      <m:sub>
                        <m:r>
                          <a:rPr lang="en-ZA" sz="1600" b="0" i="1" smtClean="0">
                            <a:latin typeface="Cambria Math"/>
                            <a:ea typeface="Cambria Math"/>
                          </a:rPr>
                          <m:t>𝑐𝑟𝑜𝑠𝑠</m:t>
                        </m:r>
                      </m:sub>
                    </m:sSub>
                  </m:oMath>
                </a14:m>
                <a:r>
                  <a:rPr lang="en-ZA" sz="1600" dirty="0" smtClean="0"/>
                  <a:t>		</a:t>
                </a:r>
              </a:p>
              <a:p>
                <a:pPr>
                  <a:spcBef>
                    <a:spcPts val="600"/>
                  </a:spcBef>
                </a:pPr>
                <a14:m>
                  <m:oMath xmlns:m="http://schemas.openxmlformats.org/officeDocument/2006/math">
                    <m:r>
                      <a:rPr lang="en-ZA" sz="1600" i="1">
                        <a:latin typeface="Cambria Math"/>
                      </a:rPr>
                      <m:t>𝐹</m:t>
                    </m:r>
                    <m:r>
                      <a:rPr lang="en-ZA" sz="1600" i="1">
                        <a:latin typeface="Cambria Math"/>
                      </a:rPr>
                      <m:t>=29.3</m:t>
                    </m:r>
                    <m:r>
                      <a:rPr lang="en-ZA" sz="1600" i="1">
                        <a:latin typeface="Cambria Math"/>
                      </a:rPr>
                      <m:t>𝑀𝑃𝑎</m:t>
                    </m:r>
                    <m:r>
                      <a:rPr lang="en-ZA" sz="1600" i="1" smtClean="0">
                        <a:latin typeface="Cambria Math"/>
                        <a:ea typeface="Cambria Math"/>
                      </a:rPr>
                      <m:t>×</m:t>
                    </m:r>
                    <m:f>
                      <m:fPr>
                        <m:ctrlPr>
                          <a:rPr lang="en-ZA" sz="1600" i="1">
                            <a:latin typeface="Cambria Math"/>
                          </a:rPr>
                        </m:ctrlPr>
                      </m:fPr>
                      <m:num>
                        <m:r>
                          <a:rPr lang="en-ZA" sz="1600" i="1">
                            <a:latin typeface="Cambria Math"/>
                            <a:ea typeface="Cambria Math"/>
                          </a:rPr>
                          <m:t>𝜋</m:t>
                        </m:r>
                      </m:num>
                      <m:den>
                        <m:r>
                          <a:rPr lang="en-ZA" sz="1600" i="1">
                            <a:latin typeface="Cambria Math"/>
                          </a:rPr>
                          <m:t>4</m:t>
                        </m:r>
                      </m:den>
                    </m:f>
                    <m:r>
                      <a:rPr lang="en-ZA" sz="1600" i="1">
                        <a:latin typeface="Cambria Math"/>
                        <a:ea typeface="Cambria Math"/>
                      </a:rPr>
                      <m:t>(</m:t>
                    </m:r>
                    <m:sSup>
                      <m:sSupPr>
                        <m:ctrlPr>
                          <a:rPr lang="en-ZA" sz="1600" i="1">
                            <a:latin typeface="Cambria Math"/>
                            <a:ea typeface="Cambria Math"/>
                          </a:rPr>
                        </m:ctrlPr>
                      </m:sSupPr>
                      <m:e>
                        <m:r>
                          <a:rPr lang="en-ZA" sz="1600" i="1">
                            <a:latin typeface="Cambria Math"/>
                            <a:ea typeface="Cambria Math"/>
                          </a:rPr>
                          <m:t>275</m:t>
                        </m:r>
                        <m:r>
                          <a:rPr lang="en-ZA" sz="1600" b="0" i="1" smtClean="0">
                            <a:latin typeface="Cambria Math"/>
                            <a:ea typeface="Cambria Math"/>
                          </a:rPr>
                          <m:t>𝑚𝑚</m:t>
                        </m:r>
                      </m:e>
                      <m:sup>
                        <m:r>
                          <a:rPr lang="en-ZA" sz="1600" i="1">
                            <a:latin typeface="Cambria Math"/>
                            <a:ea typeface="Cambria Math"/>
                          </a:rPr>
                          <m:t>2</m:t>
                        </m:r>
                      </m:sup>
                    </m:sSup>
                    <m:r>
                      <a:rPr lang="en-ZA" sz="1600" i="1">
                        <a:latin typeface="Cambria Math"/>
                        <a:ea typeface="Cambria Math"/>
                      </a:rPr>
                      <m:t>−</m:t>
                    </m:r>
                    <m:sSup>
                      <m:sSupPr>
                        <m:ctrlPr>
                          <a:rPr lang="en-ZA" sz="1600" i="1">
                            <a:latin typeface="Cambria Math"/>
                            <a:ea typeface="Cambria Math"/>
                          </a:rPr>
                        </m:ctrlPr>
                      </m:sSupPr>
                      <m:e>
                        <m:r>
                          <a:rPr lang="en-ZA" sz="1600" i="1">
                            <a:latin typeface="Cambria Math"/>
                            <a:ea typeface="Cambria Math"/>
                          </a:rPr>
                          <m:t>205</m:t>
                        </m:r>
                        <m:r>
                          <a:rPr lang="en-ZA" sz="1600" b="0" i="1" smtClean="0">
                            <a:latin typeface="Cambria Math"/>
                            <a:ea typeface="Cambria Math"/>
                          </a:rPr>
                          <m:t>𝑚𝑚</m:t>
                        </m:r>
                      </m:e>
                      <m:sup>
                        <m:r>
                          <a:rPr lang="en-ZA" sz="1600" i="1">
                            <a:latin typeface="Cambria Math"/>
                            <a:ea typeface="Cambria Math"/>
                          </a:rPr>
                          <m:t>2</m:t>
                        </m:r>
                      </m:sup>
                    </m:sSup>
                    <m:r>
                      <a:rPr lang="en-ZA" sz="1600" i="1">
                        <a:latin typeface="Cambria Math"/>
                        <a:ea typeface="Cambria Math"/>
                      </a:rPr>
                      <m:t>)</m:t>
                    </m:r>
                  </m:oMath>
                </a14:m>
                <a:endParaRPr lang="en-ZA" sz="1600" dirty="0" smtClean="0"/>
              </a:p>
              <a:p>
                <a:pPr>
                  <a:spcBef>
                    <a:spcPts val="600"/>
                  </a:spcBef>
                </a:pPr>
                <a14:m>
                  <m:oMath xmlns:m="http://schemas.openxmlformats.org/officeDocument/2006/math">
                    <m:r>
                      <a:rPr lang="en-ZA" sz="1600" b="0" i="1" smtClean="0">
                        <a:latin typeface="Cambria Math"/>
                      </a:rPr>
                      <m:t>𝐹</m:t>
                    </m:r>
                    <m:r>
                      <a:rPr lang="en-ZA" sz="1600" b="0" i="1" smtClean="0">
                        <a:latin typeface="Cambria Math"/>
                      </a:rPr>
                      <m:t>=773 209</m:t>
                    </m:r>
                    <m:r>
                      <a:rPr lang="en-ZA" sz="1600" b="0" i="1" smtClean="0">
                        <a:latin typeface="Cambria Math"/>
                      </a:rPr>
                      <m:t>𝑁</m:t>
                    </m:r>
                  </m:oMath>
                </a14:m>
                <a:endParaRPr lang="en-ZA" sz="1600" dirty="0" smtClean="0"/>
              </a:p>
              <a:p>
                <a:r>
                  <a:rPr lang="en-ZA" sz="1800" dirty="0" smtClean="0"/>
                  <a:t>Since we model only half a pipe, we only apply the force to half the cross-sectional area. Due to this, the force need to be multiplied by half:</a:t>
                </a:r>
              </a:p>
              <a:p>
                <a14:m>
                  <m:oMath xmlns:m="http://schemas.openxmlformats.org/officeDocument/2006/math">
                    <m:r>
                      <a:rPr lang="en-ZA" sz="1800" i="1">
                        <a:latin typeface="Cambria Math"/>
                      </a:rPr>
                      <m:t>𝐹</m:t>
                    </m:r>
                    <m:r>
                      <a:rPr lang="en-ZA" sz="1800" i="1">
                        <a:latin typeface="Cambria Math"/>
                      </a:rPr>
                      <m:t>=</m:t>
                    </m:r>
                    <m:sSub>
                      <m:sSubPr>
                        <m:ctrlPr>
                          <a:rPr lang="en-ZA" sz="1800" i="1">
                            <a:latin typeface="Cambria Math"/>
                          </a:rPr>
                        </m:ctrlPr>
                      </m:sSubPr>
                      <m:e>
                        <m:r>
                          <a:rPr lang="en-ZA" sz="1800" i="1">
                            <a:latin typeface="Cambria Math"/>
                            <a:ea typeface="Cambria Math"/>
                          </a:rPr>
                          <m:t>𝜎</m:t>
                        </m:r>
                      </m:e>
                      <m:sub>
                        <m:r>
                          <a:rPr lang="en-ZA" sz="1800" i="1">
                            <a:latin typeface="Cambria Math"/>
                          </a:rPr>
                          <m:t>𝑙𝑜𝑛𝑔</m:t>
                        </m:r>
                      </m:sub>
                    </m:sSub>
                    <m:r>
                      <a:rPr lang="en-ZA" sz="1800" i="1">
                        <a:latin typeface="Cambria Math"/>
                        <a:ea typeface="Cambria Math"/>
                      </a:rPr>
                      <m:t>×</m:t>
                    </m:r>
                    <m:sSub>
                      <m:sSubPr>
                        <m:ctrlPr>
                          <a:rPr lang="en-ZA" sz="1800" i="1">
                            <a:latin typeface="Cambria Math"/>
                            <a:ea typeface="Cambria Math"/>
                          </a:rPr>
                        </m:ctrlPr>
                      </m:sSubPr>
                      <m:e>
                        <m:r>
                          <a:rPr lang="en-ZA" sz="1800" b="0" i="1" smtClean="0">
                            <a:latin typeface="Cambria Math"/>
                            <a:ea typeface="Cambria Math"/>
                          </a:rPr>
                          <m:t>(0.5×</m:t>
                        </m:r>
                        <m:r>
                          <a:rPr lang="en-ZA" sz="1800" i="1">
                            <a:latin typeface="Cambria Math"/>
                            <a:ea typeface="Cambria Math"/>
                          </a:rPr>
                          <m:t>𝐴</m:t>
                        </m:r>
                      </m:e>
                      <m:sub>
                        <m:r>
                          <a:rPr lang="en-ZA" sz="1800" i="1">
                            <a:latin typeface="Cambria Math"/>
                            <a:ea typeface="Cambria Math"/>
                          </a:rPr>
                          <m:t>𝑐𝑟𝑜𝑠𝑠</m:t>
                        </m:r>
                      </m:sub>
                    </m:sSub>
                    <m:r>
                      <a:rPr lang="en-ZA" sz="1800" b="0" i="1" smtClean="0">
                        <a:latin typeface="Cambria Math"/>
                        <a:ea typeface="Cambria Math"/>
                      </a:rPr>
                      <m:t>)</m:t>
                    </m:r>
                  </m:oMath>
                </a14:m>
                <a:endParaRPr lang="en-ZA" sz="1800" dirty="0" smtClean="0"/>
              </a:p>
              <a:p>
                <a:pPr>
                  <a:spcBef>
                    <a:spcPts val="600"/>
                  </a:spcBef>
                </a:pPr>
                <a:r>
                  <a:rPr lang="en-ZA" sz="1800" dirty="0" smtClean="0"/>
                  <a:t> </a:t>
                </a:r>
                <a14:m>
                  <m:oMath xmlns:m="http://schemas.openxmlformats.org/officeDocument/2006/math">
                    <m:sSub>
                      <m:sSubPr>
                        <m:ctrlPr>
                          <a:rPr lang="en-ZA" sz="1400" b="0" i="1" smtClean="0">
                            <a:latin typeface="Cambria Math"/>
                          </a:rPr>
                        </m:ctrlPr>
                      </m:sSubPr>
                      <m:e>
                        <m:r>
                          <a:rPr lang="en-ZA" sz="1400" b="0" i="1" smtClean="0">
                            <a:latin typeface="Cambria Math"/>
                          </a:rPr>
                          <m:t>𝐹</m:t>
                        </m:r>
                      </m:e>
                      <m:sub>
                        <m:r>
                          <a:rPr lang="en-ZA" sz="1400" b="0" i="1" smtClean="0">
                            <a:latin typeface="Cambria Math"/>
                          </a:rPr>
                          <m:t>h𝑎𝑙𝑓</m:t>
                        </m:r>
                      </m:sub>
                    </m:sSub>
                    <m:r>
                      <a:rPr lang="en-ZA" sz="1400" b="0" i="1" smtClean="0">
                        <a:latin typeface="Cambria Math"/>
                      </a:rPr>
                      <m:t>=0.5</m:t>
                    </m:r>
                    <m:r>
                      <a:rPr lang="en-ZA" sz="1400" b="0" i="1" smtClean="0">
                        <a:latin typeface="Cambria Math"/>
                        <a:ea typeface="Cambria Math"/>
                      </a:rPr>
                      <m:t>×</m:t>
                    </m:r>
                    <m:r>
                      <a:rPr lang="en-ZA" sz="1400" b="0" i="1" smtClean="0">
                        <a:latin typeface="Cambria Math"/>
                      </a:rPr>
                      <m:t>𝐹</m:t>
                    </m:r>
                    <m:r>
                      <a:rPr lang="en-ZA" sz="1400" b="0" i="1" smtClean="0">
                        <a:latin typeface="Cambria Math"/>
                      </a:rPr>
                      <m:t>=0.5×773</m:t>
                    </m:r>
                    <m:r>
                      <a:rPr lang="en-ZA" sz="1400" i="1">
                        <a:latin typeface="Cambria Math"/>
                      </a:rPr>
                      <m:t>209</m:t>
                    </m:r>
                    <m:r>
                      <a:rPr lang="en-ZA" sz="1400" i="1">
                        <a:latin typeface="Cambria Math"/>
                      </a:rPr>
                      <m:t>𝑁</m:t>
                    </m:r>
                    <m:r>
                      <a:rPr lang="en-ZA" sz="1400" b="0" i="1" smtClean="0">
                        <a:latin typeface="Cambria Math"/>
                      </a:rPr>
                      <m:t>=386604.5</m:t>
                    </m:r>
                    <m:r>
                      <a:rPr lang="en-ZA" sz="1400" b="0" i="1" smtClean="0">
                        <a:latin typeface="Cambria Math"/>
                      </a:rPr>
                      <m:t>𝑁</m:t>
                    </m:r>
                  </m:oMath>
                </a14:m>
                <a:endParaRPr lang="en-ZA" sz="1400" dirty="0"/>
              </a:p>
              <a:p>
                <a:endParaRPr lang="en-ZA" sz="1800" dirty="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4702175" y="1436688"/>
                <a:ext cx="4441825" cy="5045075"/>
              </a:xfrm>
              <a:blipFill rotWithShape="1">
                <a:blip r:embed="rId3"/>
                <a:stretch>
                  <a:fillRect l="-1097" t="-1209"/>
                </a:stretch>
              </a:blipFill>
            </p:spPr>
            <p:txBody>
              <a:bodyPr/>
              <a:lstStyle/>
              <a:p>
                <a:r>
                  <a:rPr lang="en-ZA">
                    <a:noFill/>
                  </a:rPr>
                  <a:t> </a:t>
                </a:r>
              </a:p>
            </p:txBody>
          </p:sp>
        </mc:Fallback>
      </mc:AlternateContent>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41</a:t>
            </a:fld>
            <a:endParaRPr lang="en-ZA"/>
          </a:p>
        </p:txBody>
      </p:sp>
    </p:spTree>
    <p:extLst>
      <p:ext uri="{BB962C8B-B14F-4D97-AF65-F5344CB8AC3E}">
        <p14:creationId xmlns:p14="http://schemas.microsoft.com/office/powerpoint/2010/main" val="1324777977"/>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Longitudinal stress</a:t>
            </a:r>
            <a:endParaRPr lang="en-ZA" dirty="0"/>
          </a:p>
        </p:txBody>
      </p:sp>
      <p:sp>
        <p:nvSpPr>
          <p:cNvPr id="3" name="Content Placeholder 2"/>
          <p:cNvSpPr>
            <a:spLocks noGrp="1"/>
          </p:cNvSpPr>
          <p:nvPr>
            <p:ph sz="half" idx="1"/>
          </p:nvPr>
        </p:nvSpPr>
        <p:spPr/>
        <p:txBody>
          <a:bodyPr/>
          <a:lstStyle/>
          <a:p>
            <a:r>
              <a:rPr lang="en-ZA" sz="1800" dirty="0" smtClean="0"/>
              <a:t>Click on the ‘Add a Force’ constraint icon       on the taskbar. A dialogue box opens.</a:t>
            </a:r>
          </a:p>
          <a:p>
            <a:r>
              <a:rPr lang="en-ZA" sz="1800" dirty="0" smtClean="0"/>
              <a:t>Click ‘Add reference’ and then click on the cross-sectional area at the tip of one of the pipes. Since the direction will differ for the other pipe, we need to add a separate force constraint for the other pipe.</a:t>
            </a:r>
          </a:p>
          <a:p>
            <a:r>
              <a:rPr lang="en-ZA" sz="1800" dirty="0" smtClean="0"/>
              <a:t>Change the Load to the calculated load needed for the longitudinal stress (386 604.5N). If arrows in the display window points in the opposite direction, click on the ‘reverse direction’ box to reverse the direction. Click ‘OK’ to close the dialogue.</a:t>
            </a:r>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42</a:t>
            </a:fld>
            <a:endParaRPr lang="en-ZA"/>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157" y="1706141"/>
            <a:ext cx="3048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6803" name="Picture 3"/>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22810"/>
          <a:stretch/>
        </p:blipFill>
        <p:spPr bwMode="auto">
          <a:xfrm>
            <a:off x="4702176" y="1556792"/>
            <a:ext cx="4002726" cy="338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1067048"/>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Longitudinal stress</a:t>
            </a:r>
            <a:endParaRPr lang="en-ZA" dirty="0"/>
          </a:p>
        </p:txBody>
      </p:sp>
      <p:sp>
        <p:nvSpPr>
          <p:cNvPr id="3" name="Content Placeholder 2"/>
          <p:cNvSpPr>
            <a:spLocks noGrp="1"/>
          </p:cNvSpPr>
          <p:nvPr>
            <p:ph sz="half" idx="1"/>
          </p:nvPr>
        </p:nvSpPr>
        <p:spPr/>
        <p:txBody>
          <a:bodyPr/>
          <a:lstStyle/>
          <a:p>
            <a:r>
              <a:rPr lang="en-ZA" sz="1800" dirty="0"/>
              <a:t>Similarly Add another force constraint for the other </a:t>
            </a:r>
            <a:r>
              <a:rPr lang="en-ZA" sz="1800" dirty="0" smtClean="0"/>
              <a:t>branch as well, using the same value for the applied force.</a:t>
            </a:r>
          </a:p>
          <a:p>
            <a:r>
              <a:rPr lang="en-ZA" sz="1800" dirty="0" smtClean="0"/>
              <a:t>In order to view all the constraints added to the model, click on the white arrow next to the ‘</a:t>
            </a:r>
            <a:r>
              <a:rPr lang="en-ZA" sz="1800" dirty="0" err="1" smtClean="0"/>
              <a:t>MechanicalAnalysis</a:t>
            </a:r>
            <a:r>
              <a:rPr lang="en-ZA" sz="1800" dirty="0" smtClean="0"/>
              <a:t>’ label in the tree view. This will expand all the features and constraints relevant to the analysis.</a:t>
            </a:r>
          </a:p>
          <a:p>
            <a:r>
              <a:rPr lang="en-ZA" sz="1800" dirty="0" smtClean="0"/>
              <a:t>It should look similar to the image displayed on the right.</a:t>
            </a:r>
            <a:endParaRPr lang="en-ZA" sz="1800" dirty="0"/>
          </a:p>
          <a:p>
            <a:pPr marL="0" indent="0">
              <a:buNone/>
            </a:pP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43</a:t>
            </a:fld>
            <a:endParaRPr lang="en-ZA"/>
          </a:p>
        </p:txBody>
      </p:sp>
      <p:pic>
        <p:nvPicPr>
          <p:cNvPr id="77827"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556792"/>
            <a:ext cx="4113213" cy="2695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0009121"/>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Setting number of CPU’s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Setting the number of CPU’s</a:t>
            </a:r>
          </a:p>
          <a:p>
            <a:r>
              <a:rPr lang="en-ZA" sz="1800" dirty="0" smtClean="0"/>
              <a:t>Before the analysis is run, set the number of CPU’s the solver can use. This will optimise the performance and decrease the solution time.</a:t>
            </a:r>
          </a:p>
          <a:p>
            <a:r>
              <a:rPr lang="en-ZA" sz="1800" dirty="0" smtClean="0"/>
              <a:t>Determine the amount of CPU’s on your computer by pressing ‘</a:t>
            </a:r>
            <a:r>
              <a:rPr lang="en-ZA" sz="1800" dirty="0" err="1" smtClean="0"/>
              <a:t>ctrl+alt+del</a:t>
            </a:r>
            <a:r>
              <a:rPr lang="en-ZA" sz="1800" dirty="0" smtClean="0"/>
              <a:t>’ and then by selecting ‘Start Task Manager’. The Windows Task Manager window opens.</a:t>
            </a:r>
          </a:p>
          <a:p>
            <a:r>
              <a:rPr lang="en-ZA" sz="1800" dirty="0" smtClean="0"/>
              <a:t>Select the performance tab at the top and count the number of boxes under ‘CPU Usage History’. This is the amount of CPU’s your computer has.</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44</a:t>
            </a:fld>
            <a:endParaRPr lang="en-ZA"/>
          </a:p>
        </p:txBody>
      </p:sp>
      <p:pic>
        <p:nvPicPr>
          <p:cNvPr id="8192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484784"/>
            <a:ext cx="4113213" cy="27873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1564519"/>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Setting number of CPU’s</a:t>
            </a:r>
            <a:endParaRPr lang="en-ZA" dirty="0"/>
          </a:p>
        </p:txBody>
      </p:sp>
      <p:sp>
        <p:nvSpPr>
          <p:cNvPr id="3" name="Content Placeholder 2"/>
          <p:cNvSpPr>
            <a:spLocks noGrp="1"/>
          </p:cNvSpPr>
          <p:nvPr>
            <p:ph sz="half" idx="1"/>
          </p:nvPr>
        </p:nvSpPr>
        <p:spPr/>
        <p:txBody>
          <a:bodyPr/>
          <a:lstStyle/>
          <a:p>
            <a:r>
              <a:rPr lang="en-ZA" sz="1800" dirty="0" smtClean="0"/>
              <a:t>After determining the number of CPU’s on your computer, expand the ‘</a:t>
            </a:r>
            <a:r>
              <a:rPr lang="en-ZA" sz="1800" dirty="0" err="1" smtClean="0"/>
              <a:t>MechanicalAnalysis</a:t>
            </a:r>
            <a:r>
              <a:rPr lang="en-ZA" sz="1800" dirty="0" smtClean="0"/>
              <a:t>’ label in the tree view by clicking on the arrow next to it.</a:t>
            </a:r>
          </a:p>
          <a:p>
            <a:r>
              <a:rPr lang="en-ZA" sz="1800" dirty="0" smtClean="0"/>
              <a:t>Click once on the ‘</a:t>
            </a:r>
            <a:r>
              <a:rPr lang="en-ZA" sz="1800" dirty="0" err="1" smtClean="0"/>
              <a:t>CalculiX</a:t>
            </a:r>
            <a:r>
              <a:rPr lang="en-ZA" sz="1800" dirty="0" smtClean="0"/>
              <a:t>’ label. This opens the properties for the solver.</a:t>
            </a:r>
          </a:p>
          <a:p>
            <a:r>
              <a:rPr lang="en-ZA" sz="1800" dirty="0" smtClean="0"/>
              <a:t>Enter the number of your CPU’s minus 1 in the box next to ‘</a:t>
            </a:r>
            <a:r>
              <a:rPr lang="en-ZA" sz="1800" dirty="0" err="1" smtClean="0"/>
              <a:t>Num</a:t>
            </a:r>
            <a:r>
              <a:rPr lang="en-ZA" sz="1800" dirty="0" smtClean="0"/>
              <a:t> </a:t>
            </a:r>
            <a:r>
              <a:rPr lang="en-ZA" sz="1800" dirty="0" err="1" smtClean="0"/>
              <a:t>Cpus</a:t>
            </a:r>
            <a:r>
              <a:rPr lang="en-ZA" sz="1800" dirty="0" smtClean="0"/>
              <a:t>’. The reason to leave one CPU open is to give the other system processes one CPU to use.</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45</a:t>
            </a:fld>
            <a:endParaRPr lang="en-ZA"/>
          </a:p>
        </p:txBody>
      </p:sp>
      <p:pic>
        <p:nvPicPr>
          <p:cNvPr id="8089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668370" y="1436688"/>
            <a:ext cx="2180823" cy="504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773753"/>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Running the analysis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Running the analysis</a:t>
            </a:r>
          </a:p>
          <a:p>
            <a:r>
              <a:rPr lang="en-ZA" sz="1800" dirty="0" smtClean="0"/>
              <a:t>All the constraints have been added and the problem can now be run.</a:t>
            </a:r>
          </a:p>
          <a:p>
            <a:r>
              <a:rPr lang="en-ZA" sz="1800" dirty="0" smtClean="0"/>
              <a:t>In the tree view, expand the label ‘</a:t>
            </a:r>
            <a:r>
              <a:rPr lang="en-ZA" sz="1800" dirty="0" err="1" smtClean="0"/>
              <a:t>MechanicalAnalysis</a:t>
            </a:r>
            <a:r>
              <a:rPr lang="en-ZA" sz="1800" dirty="0" smtClean="0"/>
              <a:t>’ by clicking on the white arrow next to it.</a:t>
            </a:r>
          </a:p>
          <a:p>
            <a:r>
              <a:rPr lang="en-ZA" sz="1800" dirty="0" smtClean="0"/>
              <a:t>Double-click on the ‘</a:t>
            </a:r>
            <a:r>
              <a:rPr lang="en-ZA" sz="1800" dirty="0" err="1" smtClean="0"/>
              <a:t>CalculiX</a:t>
            </a:r>
            <a:r>
              <a:rPr lang="en-ZA" sz="1800" dirty="0" smtClean="0"/>
              <a:t>’ label. This will open a dialogue box for the </a:t>
            </a:r>
            <a:r>
              <a:rPr lang="en-ZA" sz="1800" dirty="0" err="1" smtClean="0"/>
              <a:t>CalculiX</a:t>
            </a:r>
            <a:r>
              <a:rPr lang="en-ZA" sz="1800" dirty="0" smtClean="0"/>
              <a:t> solver.</a:t>
            </a:r>
          </a:p>
          <a:p>
            <a:r>
              <a:rPr lang="en-ZA" sz="1800" dirty="0" smtClean="0"/>
              <a:t>Click on the radio button next to ‘Static’.</a:t>
            </a:r>
          </a:p>
          <a:p>
            <a:r>
              <a:rPr lang="en-ZA" sz="1800" dirty="0" smtClean="0"/>
              <a:t>Click on ‘Write .</a:t>
            </a:r>
            <a:r>
              <a:rPr lang="en-ZA" sz="1800" dirty="0" err="1" smtClean="0"/>
              <a:t>inp</a:t>
            </a:r>
            <a:r>
              <a:rPr lang="en-ZA" sz="1800" dirty="0" smtClean="0"/>
              <a:t> file’. </a:t>
            </a:r>
            <a:r>
              <a:rPr lang="en-ZA" sz="1800" dirty="0" err="1" smtClean="0"/>
              <a:t>Whait</a:t>
            </a:r>
            <a:r>
              <a:rPr lang="en-ZA" sz="1800" dirty="0" smtClean="0"/>
              <a:t> until it’s finished.</a:t>
            </a:r>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46</a:t>
            </a:fld>
            <a:endParaRPr lang="en-ZA"/>
          </a:p>
        </p:txBody>
      </p:sp>
      <p:pic>
        <p:nvPicPr>
          <p:cNvPr id="78853" name="Picture 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530056" y="1484785"/>
            <a:ext cx="1994272" cy="2342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r="27658"/>
          <a:stretch/>
        </p:blipFill>
        <p:spPr bwMode="auto">
          <a:xfrm>
            <a:off x="5548312" y="4005063"/>
            <a:ext cx="2916470" cy="27164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676181"/>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Running the analysis</a:t>
            </a:r>
            <a:endParaRPr lang="en-ZA" dirty="0"/>
          </a:p>
        </p:txBody>
      </p:sp>
      <p:sp>
        <p:nvSpPr>
          <p:cNvPr id="3" name="Content Placeholder 2"/>
          <p:cNvSpPr>
            <a:spLocks noGrp="1"/>
          </p:cNvSpPr>
          <p:nvPr>
            <p:ph sz="half" idx="1"/>
          </p:nvPr>
        </p:nvSpPr>
        <p:spPr/>
        <p:txBody>
          <a:bodyPr/>
          <a:lstStyle/>
          <a:p>
            <a:r>
              <a:rPr lang="en-ZA" sz="1800" dirty="0" smtClean="0"/>
              <a:t>After the text ‘Write completed’ is displayed underneath the ‘Run </a:t>
            </a:r>
            <a:r>
              <a:rPr lang="en-ZA" sz="1800" dirty="0" err="1" smtClean="0"/>
              <a:t>CalculiX</a:t>
            </a:r>
            <a:r>
              <a:rPr lang="en-ZA" sz="1800" dirty="0" smtClean="0"/>
              <a:t>’ button, the ‘Run </a:t>
            </a:r>
            <a:r>
              <a:rPr lang="en-ZA" sz="1800" dirty="0" err="1" smtClean="0"/>
              <a:t>CalculiX</a:t>
            </a:r>
            <a:r>
              <a:rPr lang="en-ZA" sz="1800" dirty="0" smtClean="0"/>
              <a:t>’ button can be clicked to run </a:t>
            </a:r>
            <a:r>
              <a:rPr lang="en-ZA" sz="1800" dirty="0" err="1" smtClean="0"/>
              <a:t>calculix</a:t>
            </a:r>
            <a:r>
              <a:rPr lang="en-ZA" sz="1800" dirty="0" smtClean="0"/>
              <a:t>.</a:t>
            </a:r>
          </a:p>
          <a:p>
            <a:r>
              <a:rPr lang="en-ZA" sz="1800" dirty="0" smtClean="0"/>
              <a:t>Wait for the solver to finish by displaying the text ‘</a:t>
            </a:r>
            <a:r>
              <a:rPr lang="en-ZA" sz="1800" dirty="0" err="1" smtClean="0"/>
              <a:t>Calculix</a:t>
            </a:r>
            <a:r>
              <a:rPr lang="en-ZA" sz="1800" dirty="0" smtClean="0"/>
              <a:t> done!’ in green in the text box underneath the ‘Run </a:t>
            </a:r>
            <a:r>
              <a:rPr lang="en-ZA" sz="1800" dirty="0" err="1" smtClean="0"/>
              <a:t>CalculiX</a:t>
            </a:r>
            <a:r>
              <a:rPr lang="en-ZA" sz="1800" dirty="0" smtClean="0"/>
              <a:t>’ button.</a:t>
            </a:r>
          </a:p>
          <a:p>
            <a:r>
              <a:rPr lang="en-ZA" sz="1800" dirty="0" smtClean="0"/>
              <a:t>Click ‘Close’ to close the dialogue.</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47</a:t>
            </a:fld>
            <a:endParaRPr lang="en-ZA"/>
          </a:p>
        </p:txBody>
      </p:sp>
      <p:pic>
        <p:nvPicPr>
          <p:cNvPr id="7987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79365" y="1436688"/>
            <a:ext cx="2558833" cy="504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6093089"/>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a:t>
            </a:r>
            <a:endParaRPr lang="en-ZA" dirty="0"/>
          </a:p>
        </p:txBody>
      </p:sp>
      <p:sp>
        <p:nvSpPr>
          <p:cNvPr id="3" name="Content Placeholder 2"/>
          <p:cNvSpPr>
            <a:spLocks noGrp="1"/>
          </p:cNvSpPr>
          <p:nvPr>
            <p:ph sz="half" idx="1"/>
          </p:nvPr>
        </p:nvSpPr>
        <p:spPr/>
        <p:txBody>
          <a:bodyPr/>
          <a:lstStyle/>
          <a:p>
            <a:pPr marL="0" indent="0">
              <a:buNone/>
            </a:pPr>
            <a:r>
              <a:rPr lang="en-ZA" sz="1800" b="1" dirty="0"/>
              <a:t>Display results using ‘Results’ icon</a:t>
            </a:r>
          </a:p>
          <a:p>
            <a:r>
              <a:rPr lang="en-ZA" sz="1800" dirty="0"/>
              <a:t>After the ‘</a:t>
            </a:r>
            <a:r>
              <a:rPr lang="en-ZA" sz="1800" dirty="0" err="1"/>
              <a:t>CalculiX</a:t>
            </a:r>
            <a:r>
              <a:rPr lang="en-ZA" sz="1800" dirty="0"/>
              <a:t>’ solver have been run and the dialogue box have been closed, the results can now be viewed</a:t>
            </a:r>
            <a:r>
              <a:rPr lang="en-ZA" sz="1800" dirty="0" smtClean="0"/>
              <a:t>.</a:t>
            </a:r>
          </a:p>
          <a:p>
            <a:r>
              <a:rPr lang="en-ZA" sz="1800" dirty="0" smtClean="0"/>
              <a:t>But in order to be able to view the results properly, the constraints that are visible in the in the display window need to be hidden.</a:t>
            </a:r>
          </a:p>
          <a:p>
            <a:r>
              <a:rPr lang="en-ZA" sz="1800" dirty="0" smtClean="0"/>
              <a:t>In the tree view, click once on the first constraint and press spacebar to hide the constraint. The label for the constraint will turn grey. Pressing spacebar again will make the constraint visible again. Repeat this until all constraints are hidden.</a:t>
            </a:r>
            <a:endParaRPr lang="en-ZA" sz="1800" dirty="0"/>
          </a:p>
          <a:p>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48</a:t>
            </a:fld>
            <a:endParaRPr lang="en-ZA"/>
          </a:p>
        </p:txBody>
      </p:sp>
      <p:pic>
        <p:nvPicPr>
          <p:cNvPr id="8397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10994" y="2273300"/>
            <a:ext cx="2695575"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791815"/>
      </p:ext>
    </p:extLst>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Display results using ‘Results’ icon</a:t>
            </a:r>
          </a:p>
          <a:p>
            <a:r>
              <a:rPr lang="en-ZA" sz="1800" dirty="0" smtClean="0"/>
              <a:t>To view the results, click on the ‘Display Results’ icon on the taskbar or double-click the ‘Results’ label in the tree view to open the results dialogue box.</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49</a:t>
            </a:fld>
            <a:endParaRPr lang="en-ZA"/>
          </a:p>
        </p:txBody>
      </p:sp>
      <p:pic>
        <p:nvPicPr>
          <p:cNvPr id="8294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484784"/>
            <a:ext cx="4113213" cy="625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8212" y="2204864"/>
            <a:ext cx="2562225"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79620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Basics – Mouse Navigation</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Rotate parts with navigation styles</a:t>
            </a:r>
          </a:p>
          <a:p>
            <a:r>
              <a:rPr lang="en-ZA" sz="1800" dirty="0" smtClean="0"/>
              <a:t>It </a:t>
            </a:r>
            <a:r>
              <a:rPr lang="en-ZA" sz="1800" dirty="0"/>
              <a:t>is important to know how to rotate parts with these navigation styles</a:t>
            </a:r>
            <a:r>
              <a:rPr lang="en-ZA" sz="1800" dirty="0" smtClean="0"/>
              <a:t>.</a:t>
            </a:r>
          </a:p>
          <a:p>
            <a:r>
              <a:rPr lang="en-ZA" sz="1800" dirty="0" smtClean="0"/>
              <a:t>If the Blender style is selected, a part can be rotated by clicking and holding the middle mouse button.</a:t>
            </a:r>
          </a:p>
          <a:p>
            <a:r>
              <a:rPr lang="en-ZA" sz="1800" dirty="0" smtClean="0"/>
              <a:t>If the CAD style is selected, you can rotate a part by clicking and holding both the middle mouse button and the left mouse button.</a:t>
            </a:r>
          </a:p>
          <a:p>
            <a:r>
              <a:rPr lang="en-ZA" sz="1800" dirty="0" smtClean="0"/>
              <a:t>The images on the right summarises the main mouse functions.</a:t>
            </a:r>
            <a:endParaRPr lang="en-ZA" sz="1800" dirty="0"/>
          </a:p>
          <a:p>
            <a:endParaRPr lang="en-ZA" sz="1800" dirty="0"/>
          </a:p>
        </p:txBody>
      </p:sp>
      <p:sp>
        <p:nvSpPr>
          <p:cNvPr id="5" name="Date Placeholder 4"/>
          <p:cNvSpPr>
            <a:spLocks noGrp="1"/>
          </p:cNvSpPr>
          <p:nvPr>
            <p:ph type="dt" sz="half" idx="10"/>
          </p:nvPr>
        </p:nvSpPr>
        <p:spPr/>
        <p:txBody>
          <a:bodyPr/>
          <a:lstStyle/>
          <a:p>
            <a:pPr>
              <a:defRPr/>
            </a:pPr>
            <a:r>
              <a:rPr lang="en-ZA" dirty="0" smtClean="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a:t>
            </a:fld>
            <a:endParaRPr lang="en-ZA"/>
          </a:p>
        </p:txBody>
      </p:sp>
      <p:pic>
        <p:nvPicPr>
          <p:cNvPr id="9421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916832"/>
            <a:ext cx="4113213" cy="1158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811619" y="1540550"/>
            <a:ext cx="1928733" cy="369332"/>
          </a:xfrm>
          <a:prstGeom prst="rect">
            <a:avLst/>
          </a:prstGeom>
          <a:noFill/>
        </p:spPr>
        <p:txBody>
          <a:bodyPr wrap="none" rtlCol="0">
            <a:spAutoFit/>
          </a:bodyPr>
          <a:lstStyle/>
          <a:p>
            <a:r>
              <a:rPr lang="en-ZA" b="1" dirty="0" smtClean="0"/>
              <a:t>CAD Navigation</a:t>
            </a:r>
            <a:endParaRPr lang="en-ZA" b="1" dirty="0"/>
          </a:p>
        </p:txBody>
      </p:sp>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263" y="4003900"/>
            <a:ext cx="4083125" cy="971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632082" y="3573016"/>
            <a:ext cx="2287806" cy="369332"/>
          </a:xfrm>
          <a:prstGeom prst="rect">
            <a:avLst/>
          </a:prstGeom>
          <a:noFill/>
        </p:spPr>
        <p:txBody>
          <a:bodyPr wrap="none" rtlCol="0">
            <a:spAutoFit/>
          </a:bodyPr>
          <a:lstStyle/>
          <a:p>
            <a:r>
              <a:rPr lang="en-ZA" b="1" dirty="0" smtClean="0"/>
              <a:t>Blender Navigation</a:t>
            </a:r>
            <a:endParaRPr lang="en-ZA" b="1" dirty="0"/>
          </a:p>
        </p:txBody>
      </p:sp>
    </p:spTree>
    <p:extLst>
      <p:ext uri="{BB962C8B-B14F-4D97-AF65-F5344CB8AC3E}">
        <p14:creationId xmlns:p14="http://schemas.microsoft.com/office/powerpoint/2010/main" val="2205354527"/>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a:t>
            </a:r>
            <a:endParaRPr lang="en-ZA" dirty="0"/>
          </a:p>
        </p:txBody>
      </p:sp>
      <p:sp>
        <p:nvSpPr>
          <p:cNvPr id="3" name="Content Placeholder 2"/>
          <p:cNvSpPr>
            <a:spLocks noGrp="1"/>
          </p:cNvSpPr>
          <p:nvPr>
            <p:ph sz="half" idx="1"/>
          </p:nvPr>
        </p:nvSpPr>
        <p:spPr/>
        <p:txBody>
          <a:bodyPr/>
          <a:lstStyle/>
          <a:p>
            <a:r>
              <a:rPr lang="en-ZA" sz="1800" dirty="0" smtClean="0"/>
              <a:t>The mesh will automatically appear on the model in the display window. When you click on the radio button of one of the results, for instance ‘Von Mises stress’, a </a:t>
            </a:r>
            <a:r>
              <a:rPr lang="en-ZA" sz="1800" dirty="0" err="1" smtClean="0"/>
              <a:t>color</a:t>
            </a:r>
            <a:r>
              <a:rPr lang="en-ZA" sz="1800" dirty="0" smtClean="0"/>
              <a:t> gradient of the results will </a:t>
            </a:r>
            <a:r>
              <a:rPr lang="en-ZA" sz="1800" dirty="0" err="1" smtClean="0"/>
              <a:t>apear</a:t>
            </a:r>
            <a:r>
              <a:rPr lang="en-ZA" sz="1800" dirty="0" smtClean="0"/>
              <a:t> on the model and its minimum, maximum and average values will be displayed in the results block.</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50</a:t>
            </a:fld>
            <a:endParaRPr lang="en-ZA"/>
          </a:p>
        </p:txBody>
      </p:sp>
      <p:pic>
        <p:nvPicPr>
          <p:cNvPr id="8499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2003712"/>
            <a:ext cx="4113213" cy="3911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865407"/>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Displacement using slider</a:t>
            </a:r>
          </a:p>
          <a:p>
            <a:r>
              <a:rPr lang="en-ZA" sz="1800" dirty="0" smtClean="0"/>
              <a:t>The displacement of the model can also be shown by magnifying its effect in the display window.</a:t>
            </a:r>
          </a:p>
          <a:p>
            <a:r>
              <a:rPr lang="en-ZA" sz="1800" dirty="0" smtClean="0"/>
              <a:t>Under ‘Displacement’, select the tick box next to ‘Show’, and slide the </a:t>
            </a:r>
            <a:r>
              <a:rPr lang="en-ZA" sz="1800" dirty="0" err="1" smtClean="0"/>
              <a:t>slidebar</a:t>
            </a:r>
            <a:r>
              <a:rPr lang="en-ZA" sz="1800" dirty="0" smtClean="0"/>
              <a:t> to see an exaggerated displacement of the part.</a:t>
            </a:r>
          </a:p>
          <a:p>
            <a:r>
              <a:rPr lang="en-ZA" sz="1800" dirty="0" smtClean="0"/>
              <a:t>If the displacement is not exaggerated enough, the maximum value of the slider can be adjusted in the box next to ‘Slider max’ to increase the exaggeration of the displayed displacement.</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51</a:t>
            </a:fld>
            <a:endParaRPr lang="en-ZA"/>
          </a:p>
        </p:txBody>
      </p:sp>
      <p:pic>
        <p:nvPicPr>
          <p:cNvPr id="8601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55537" y="1436688"/>
            <a:ext cx="2606488" cy="504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5837065"/>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Display user-defined results</a:t>
            </a:r>
          </a:p>
          <a:p>
            <a:r>
              <a:rPr lang="en-ZA" sz="1800" dirty="0" smtClean="0"/>
              <a:t>If you want to display different values (like stress intensity, which is P_1 – P_3 of your principal stresses), you can define it in the text box at the bottom and click ‘Calculate and plot’ to show the colour gradient on the sketch, and its maximum, minimum and average values will display in the relevant boxes.</a:t>
            </a:r>
          </a:p>
          <a:p>
            <a:r>
              <a:rPr lang="en-ZA" sz="1800" dirty="0" smtClean="0"/>
              <a:t>Click on ‘Close’ to close the results dialogue.</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52</a:t>
            </a:fld>
            <a:endParaRPr lang="en-ZA"/>
          </a:p>
        </p:txBody>
      </p:sp>
      <p:pic>
        <p:nvPicPr>
          <p:cNvPr id="87043" name="Picture 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1972658"/>
            <a:ext cx="4113213" cy="3973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574629"/>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 (VTK)</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Displaying basic results using VTK</a:t>
            </a:r>
          </a:p>
          <a:p>
            <a:r>
              <a:rPr lang="en-ZA" sz="1800" dirty="0" smtClean="0"/>
              <a:t>Before the results using the VTK post-processor can be viewed, the mesh and/or model displayed in the display window need to be hidden.</a:t>
            </a:r>
          </a:p>
          <a:p>
            <a:r>
              <a:rPr lang="en-ZA" sz="1800" dirty="0" smtClean="0"/>
              <a:t>In the tree view, if the ‘Header’ label representing the CAD model is not greyed out, click on it once and press spacebar.</a:t>
            </a:r>
          </a:p>
          <a:p>
            <a:r>
              <a:rPr lang="en-ZA" sz="1800" dirty="0" smtClean="0"/>
              <a:t>In the tree view, if the label ‘Cut001_Mesh’ is not greyed out, click on it once and press spacebar to hide it.</a:t>
            </a:r>
          </a:p>
          <a:p>
            <a:r>
              <a:rPr lang="en-ZA" sz="1800" dirty="0" smtClean="0"/>
              <a:t>The results window should now be empty and the model and the mesh labels should be grey.</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53</a:t>
            </a:fld>
            <a:endParaRPr lang="en-ZA"/>
          </a:p>
        </p:txBody>
      </p:sp>
      <p:pic>
        <p:nvPicPr>
          <p:cNvPr id="8806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30044" y="2416175"/>
            <a:ext cx="26574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0219571"/>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 (VTK)</a:t>
            </a:r>
            <a:endParaRPr lang="en-ZA" dirty="0"/>
          </a:p>
        </p:txBody>
      </p:sp>
      <p:sp>
        <p:nvSpPr>
          <p:cNvPr id="3" name="Content Placeholder 2"/>
          <p:cNvSpPr>
            <a:spLocks noGrp="1"/>
          </p:cNvSpPr>
          <p:nvPr>
            <p:ph sz="half" idx="1"/>
          </p:nvPr>
        </p:nvSpPr>
        <p:spPr/>
        <p:txBody>
          <a:bodyPr/>
          <a:lstStyle/>
          <a:p>
            <a:r>
              <a:rPr lang="en-ZA" sz="1800" dirty="0" smtClean="0"/>
              <a:t>In order to display the results via VTK post-processing, the post-processor needs to be linked to a result.</a:t>
            </a:r>
          </a:p>
          <a:p>
            <a:r>
              <a:rPr lang="en-ZA" sz="1800" dirty="0" smtClean="0"/>
              <a:t>In the tree view, click once on the ‘Result’ label and click on the ‘Create Post-Processing Pipeline’ icon       in the taskbar. A new label will appear in the tree view for the pipeline.</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54</a:t>
            </a:fld>
            <a:endParaRPr lang="en-ZA"/>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32" y="3505200"/>
            <a:ext cx="22860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091" name="Picture 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072856" y="2235200"/>
            <a:ext cx="3371850" cy="344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112151"/>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FEM Model – Display results (VTK)</a:t>
            </a:r>
            <a:endParaRPr lang="en-ZA" dirty="0"/>
          </a:p>
        </p:txBody>
      </p:sp>
      <p:sp>
        <p:nvSpPr>
          <p:cNvPr id="3" name="Content Placeholder 2"/>
          <p:cNvSpPr>
            <a:spLocks noGrp="1"/>
          </p:cNvSpPr>
          <p:nvPr>
            <p:ph sz="half" idx="1"/>
          </p:nvPr>
        </p:nvSpPr>
        <p:spPr/>
        <p:txBody>
          <a:bodyPr/>
          <a:lstStyle/>
          <a:p>
            <a:r>
              <a:rPr lang="en-ZA" sz="1800" dirty="0" smtClean="0"/>
              <a:t>Double-click the ‘Pipeline’ label in the tree view to open the display options for the VTK post-processor pipeline.</a:t>
            </a:r>
          </a:p>
          <a:p>
            <a:r>
              <a:rPr lang="en-ZA" sz="1800" dirty="0" smtClean="0"/>
              <a:t>Click on the dropdown menu next to ‘Mode’ and select ‘Surface with edges’. A grey representation of your model will appear after a short while.</a:t>
            </a:r>
          </a:p>
          <a:p>
            <a:r>
              <a:rPr lang="en-ZA" sz="1800" dirty="0" smtClean="0"/>
              <a:t>Under ‘</a:t>
            </a:r>
            <a:r>
              <a:rPr lang="en-ZA" sz="1800" dirty="0" err="1" smtClean="0"/>
              <a:t>Coloring</a:t>
            </a:r>
            <a:r>
              <a:rPr lang="en-ZA" sz="1800" dirty="0" smtClean="0"/>
              <a:t>’, next to ‘Field’, select ‘Von Mises’ stress. The grey model becomes coloured and the gradient scale presents the values for the Von Mises stress.</a:t>
            </a:r>
          </a:p>
          <a:p>
            <a:r>
              <a:rPr lang="en-ZA" sz="1800" dirty="0" smtClean="0"/>
              <a:t>Experiment with different modes and field colourings and adjust the transparency as required.</a:t>
            </a:r>
            <a:endParaRPr lang="en-ZA" sz="1800" dirty="0"/>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55</a:t>
            </a:fld>
            <a:endParaRPr lang="en-ZA"/>
          </a:p>
        </p:txBody>
      </p:sp>
      <p:pic>
        <p:nvPicPr>
          <p:cNvPr id="90114"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458619" y="1556793"/>
            <a:ext cx="1993701" cy="2563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088" y="4141803"/>
            <a:ext cx="2007338" cy="2293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2374" y="4195550"/>
            <a:ext cx="1872208" cy="2239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137690"/>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p:txBody>
          <a:bodyPr/>
          <a:lstStyle/>
          <a:p>
            <a:pPr eaLnBrk="1" hangingPunct="1"/>
            <a:r>
              <a:rPr lang="en-US" altLang="en-US" sz="4000" smtClean="0"/>
              <a:t>Thank you</a:t>
            </a:r>
          </a:p>
        </p:txBody>
      </p:sp>
      <p:pic>
        <p:nvPicPr>
          <p:cNvPr id="28676"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6213475"/>
            <a:ext cx="319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ubtitle 1"/>
          <p:cNvSpPr>
            <a:spLocks noGrp="1"/>
          </p:cNvSpPr>
          <p:nvPr>
            <p:ph type="subTitle" idx="1"/>
          </p:nvPr>
        </p:nvSpPr>
        <p:spPr/>
        <p:txBody>
          <a:bodyPr/>
          <a:lstStyle/>
          <a:p>
            <a:endParaRPr lang="en-ZA"/>
          </a:p>
        </p:txBody>
      </p:sp>
    </p:spTree>
    <p:extLst>
      <p:ext uri="{BB962C8B-B14F-4D97-AF65-F5344CB8AC3E}">
        <p14:creationId xmlns:p14="http://schemas.microsoft.com/office/powerpoint/2010/main" val="1856588377"/>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Basics - Layout</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Screen layout and terminology</a:t>
            </a:r>
          </a:p>
          <a:p>
            <a:r>
              <a:rPr lang="en-ZA" sz="1800" dirty="0" smtClean="0"/>
              <a:t>Certain terms will be used throughout the training material, which will be shown here.</a:t>
            </a:r>
          </a:p>
          <a:p>
            <a:r>
              <a:rPr lang="en-ZA" sz="1800" dirty="0" smtClean="0"/>
              <a:t>The taskbar refers to the area at the top of the screen where all the relevant icons are located. The icons will change whenever the workbenches are changed. The example shown here is of the taskbar with the general icons as well as the Part workbench icons.</a:t>
            </a:r>
          </a:p>
          <a:p>
            <a:r>
              <a:rPr lang="en-ZA" sz="1800" dirty="0" smtClean="0"/>
              <a:t>The entire area enclosed within the red box is referred to as the taskbar.</a:t>
            </a:r>
            <a:endParaRPr lang="en-ZA" sz="1800" dirty="0"/>
          </a:p>
        </p:txBody>
      </p:sp>
      <p:sp>
        <p:nvSpPr>
          <p:cNvPr id="5" name="Date Placeholder 4"/>
          <p:cNvSpPr>
            <a:spLocks noGrp="1"/>
          </p:cNvSpPr>
          <p:nvPr>
            <p:ph type="dt" sz="half" idx="10"/>
          </p:nvPr>
        </p:nvSpPr>
        <p:spPr/>
        <p:txBody>
          <a:bodyPr/>
          <a:lstStyle/>
          <a:p>
            <a:pPr>
              <a:defRPr/>
            </a:pPr>
            <a:endParaRPr lang="en-ZA"/>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6</a:t>
            </a:fld>
            <a:endParaRPr lang="en-ZA"/>
          </a:p>
        </p:txBody>
      </p:sp>
      <p:pic>
        <p:nvPicPr>
          <p:cNvPr id="92162"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3431815"/>
            <a:ext cx="4113213" cy="105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752100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Basics – Layout</a:t>
            </a:r>
            <a:endParaRPr lang="en-ZA" dirty="0"/>
          </a:p>
        </p:txBody>
      </p:sp>
      <p:sp>
        <p:nvSpPr>
          <p:cNvPr id="3" name="Content Placeholder 2"/>
          <p:cNvSpPr>
            <a:spLocks noGrp="1"/>
          </p:cNvSpPr>
          <p:nvPr>
            <p:ph sz="half" idx="1"/>
          </p:nvPr>
        </p:nvSpPr>
        <p:spPr/>
        <p:txBody>
          <a:bodyPr/>
          <a:lstStyle/>
          <a:p>
            <a:r>
              <a:rPr lang="en-ZA" sz="1800" dirty="0" smtClean="0"/>
              <a:t>Other terms often used are the tree view, combo box and label.</a:t>
            </a:r>
          </a:p>
          <a:p>
            <a:r>
              <a:rPr lang="en-ZA" sz="1800" dirty="0" smtClean="0"/>
              <a:t>The tree view, which is contained within the combo box, refers to the window in which all the parts and features that was created and applied to the model are displayed.</a:t>
            </a:r>
          </a:p>
          <a:p>
            <a:r>
              <a:rPr lang="en-ZA" sz="1800" dirty="0" smtClean="0"/>
              <a:t>In the example shown, the tree view contains features added with the parts workbench as well as features added with the FEM workbench. Each item in the list is called a ‘Label’ and has a name. If you click on a label you can edit its properties which appear underneath the tree view.</a:t>
            </a:r>
          </a:p>
          <a:p>
            <a:r>
              <a:rPr lang="en-ZA" sz="1800" dirty="0" smtClean="0"/>
              <a:t>You can hide a label by clicking on it and pressing spacebar.</a:t>
            </a:r>
            <a:endParaRPr lang="en-ZA" sz="1800"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7</a:t>
            </a:fld>
            <a:endParaRPr lang="en-ZA"/>
          </a:p>
        </p:txBody>
      </p:sp>
      <p:pic>
        <p:nvPicPr>
          <p:cNvPr id="9318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02175" y="2377220"/>
            <a:ext cx="4113213" cy="3164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089352"/>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Project </a:t>
            </a:r>
            <a:r>
              <a:rPr lang="en-ZA" dirty="0" err="1" smtClean="0"/>
              <a:t>Startup</a:t>
            </a:r>
            <a:endParaRPr lang="en-ZA" dirty="0"/>
          </a:p>
        </p:txBody>
      </p:sp>
      <p:sp>
        <p:nvSpPr>
          <p:cNvPr id="3" name="Content Placeholder 2"/>
          <p:cNvSpPr>
            <a:spLocks noGrp="1"/>
          </p:cNvSpPr>
          <p:nvPr>
            <p:ph sz="half" idx="1"/>
          </p:nvPr>
        </p:nvSpPr>
        <p:spPr/>
        <p:txBody>
          <a:bodyPr/>
          <a:lstStyle/>
          <a:p>
            <a:pPr marL="0" indent="0">
              <a:buNone/>
            </a:pPr>
            <a:r>
              <a:rPr lang="en-ZA" sz="1800" b="1" dirty="0"/>
              <a:t>Create the Project:</a:t>
            </a:r>
          </a:p>
          <a:p>
            <a:pPr eaLnBrk="1" hangingPunct="1"/>
            <a:r>
              <a:rPr lang="en-US" sz="1800" dirty="0" smtClean="0"/>
              <a:t>The workbench dropdown menu is located at the top of the screen on the taskbar. If </a:t>
            </a:r>
            <a:r>
              <a:rPr lang="en-US" sz="1800" dirty="0" err="1" smtClean="0"/>
              <a:t>Freecad</a:t>
            </a:r>
            <a:r>
              <a:rPr lang="en-US" sz="1800" dirty="0"/>
              <a:t> </a:t>
            </a:r>
            <a:r>
              <a:rPr lang="en-US" sz="1800" dirty="0" smtClean="0"/>
              <a:t>has just been opened, it will display ‘Start’.</a:t>
            </a:r>
          </a:p>
          <a:p>
            <a:pPr eaLnBrk="1" hangingPunct="1"/>
            <a:r>
              <a:rPr lang="en-US" sz="1800" dirty="0" smtClean="0"/>
              <a:t>Click on the workbench dropdown menu. The menu will expand and display all the available workbenches within </a:t>
            </a:r>
            <a:r>
              <a:rPr lang="en-US" sz="1800" dirty="0" err="1" smtClean="0"/>
              <a:t>Freecad</a:t>
            </a:r>
            <a:r>
              <a:rPr lang="en-US" sz="1800" dirty="0" smtClean="0"/>
              <a:t>.</a:t>
            </a:r>
          </a:p>
          <a:p>
            <a:pPr eaLnBrk="1" hangingPunct="1"/>
            <a:r>
              <a:rPr lang="en-US" sz="1800" dirty="0" smtClean="0"/>
              <a:t>Click on the ‘Part’ workbench.</a:t>
            </a:r>
            <a:endParaRPr lang="en-ZA" sz="1800" dirty="0"/>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8</a:t>
            </a:fld>
            <a:endParaRPr lang="en-ZA"/>
          </a:p>
        </p:txBody>
      </p:sp>
      <p:pic>
        <p:nvPicPr>
          <p:cNvPr id="440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2564904"/>
            <a:ext cx="4113213" cy="3920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401" y="1410107"/>
            <a:ext cx="4120987" cy="902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052811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dirty="0" smtClean="0"/>
              <a:t>CAD Model - </a:t>
            </a:r>
            <a:r>
              <a:rPr lang="en-ZA" b="1" dirty="0" smtClean="0"/>
              <a:t>Spherical Part</a:t>
            </a:r>
            <a:endParaRPr lang="en-ZA" dirty="0"/>
          </a:p>
        </p:txBody>
      </p:sp>
      <p:sp>
        <p:nvSpPr>
          <p:cNvPr id="3" name="Content Placeholder 2"/>
          <p:cNvSpPr>
            <a:spLocks noGrp="1"/>
          </p:cNvSpPr>
          <p:nvPr>
            <p:ph sz="half" idx="1"/>
          </p:nvPr>
        </p:nvSpPr>
        <p:spPr/>
        <p:txBody>
          <a:bodyPr/>
          <a:lstStyle/>
          <a:p>
            <a:pPr marL="0" indent="0">
              <a:buNone/>
            </a:pPr>
            <a:r>
              <a:rPr lang="en-ZA" sz="1800" b="1" dirty="0" smtClean="0"/>
              <a:t>Spherical Part</a:t>
            </a:r>
          </a:p>
          <a:p>
            <a:r>
              <a:rPr lang="en-ZA" sz="1800" dirty="0" smtClean="0"/>
              <a:t>To insert a sphere into your document, click on the ‘Sphere’ primitive on the taskbar.</a:t>
            </a:r>
          </a:p>
          <a:p>
            <a:r>
              <a:rPr lang="en-ZA" sz="1800" dirty="0" smtClean="0"/>
              <a:t>In </a:t>
            </a:r>
            <a:r>
              <a:rPr lang="en-ZA" sz="1800" dirty="0"/>
              <a:t>the Combo View box </a:t>
            </a:r>
            <a:r>
              <a:rPr lang="en-ZA" sz="1800" dirty="0" smtClean="0"/>
              <a:t>under the ‘Model’ tab a sphere </a:t>
            </a:r>
            <a:r>
              <a:rPr lang="en-ZA" sz="1800" dirty="0"/>
              <a:t>will appear in the tree view of the </a:t>
            </a:r>
            <a:r>
              <a:rPr lang="en-ZA" sz="1800" dirty="0" smtClean="0"/>
              <a:t>document.</a:t>
            </a:r>
          </a:p>
        </p:txBody>
      </p:sp>
      <p:sp>
        <p:nvSpPr>
          <p:cNvPr id="4" name="Content Placeholder 3"/>
          <p:cNvSpPr>
            <a:spLocks noGrp="1"/>
          </p:cNvSpPr>
          <p:nvPr>
            <p:ph sz="half" idx="2"/>
          </p:nvPr>
        </p:nvSpPr>
        <p:spPr/>
        <p:txBody>
          <a:bodyPr/>
          <a:lstStyle/>
          <a:p>
            <a:endParaRPr lang="en-ZA"/>
          </a:p>
        </p:txBody>
      </p:sp>
      <p:sp>
        <p:nvSpPr>
          <p:cNvPr id="5" name="Date Placeholder 4"/>
          <p:cNvSpPr>
            <a:spLocks noGrp="1"/>
          </p:cNvSpPr>
          <p:nvPr>
            <p:ph type="dt" sz="half" idx="10"/>
          </p:nvPr>
        </p:nvSpPr>
        <p:spPr/>
        <p:txBody>
          <a:bodyPr/>
          <a:lstStyle/>
          <a:p>
            <a:pPr>
              <a:defRPr/>
            </a:pPr>
            <a:r>
              <a:rPr lang="en-US" altLang="en-US" dirty="0"/>
              <a:t>10 November 2016</a:t>
            </a:r>
            <a:endParaRPr lang="en-ZA" dirty="0"/>
          </a:p>
        </p:txBody>
      </p:sp>
      <p:sp>
        <p:nvSpPr>
          <p:cNvPr id="6" name="Slide Number Placeholder 5"/>
          <p:cNvSpPr>
            <a:spLocks noGrp="1"/>
          </p:cNvSpPr>
          <p:nvPr>
            <p:ph type="sldNum" sz="quarter" idx="12"/>
          </p:nvPr>
        </p:nvSpPr>
        <p:spPr/>
        <p:txBody>
          <a:bodyPr/>
          <a:lstStyle/>
          <a:p>
            <a:pPr>
              <a:defRPr/>
            </a:pPr>
            <a:fld id="{453039F6-C780-4A70-9B2B-A0674A8A02E8}" type="slidenum">
              <a:rPr lang="en-ZA" smtClean="0"/>
              <a:pPr>
                <a:defRPr/>
              </a:pPr>
              <a:t>9</a:t>
            </a:fld>
            <a:endParaRPr lang="en-ZA"/>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75" y="1436688"/>
            <a:ext cx="4113213" cy="1937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788" y="3501008"/>
            <a:ext cx="4133600" cy="2763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6528757"/>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3896"/>
      </a:dk1>
      <a:lt1>
        <a:srgbClr val="FFFFFF"/>
      </a:lt1>
      <a:dk2>
        <a:srgbClr val="FFFFFF"/>
      </a:dk2>
      <a:lt2>
        <a:srgbClr val="DDDDDD"/>
      </a:lt2>
      <a:accent1>
        <a:srgbClr val="003896"/>
      </a:accent1>
      <a:accent2>
        <a:srgbClr val="83725B"/>
      </a:accent2>
      <a:accent3>
        <a:srgbClr val="FFFFFF"/>
      </a:accent3>
      <a:accent4>
        <a:srgbClr val="002E7F"/>
      </a:accent4>
      <a:accent5>
        <a:srgbClr val="AAAEC9"/>
      </a:accent5>
      <a:accent6>
        <a:srgbClr val="766752"/>
      </a:accent6>
      <a:hlink>
        <a:srgbClr val="83725B"/>
      </a:hlink>
      <a:folHlink>
        <a:srgbClr val="858705"/>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8587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horo Minimum metadata" ma:contentTypeID="0x0101000D8B3899A4805C44A2FA507CBAF83E58007A63E5F34A1C904ABF73B4A044044531" ma:contentTypeVersion="3" ma:contentTypeDescription="" ma:contentTypeScope="" ma:versionID="17327965f7291ab7bae5024c4d883bde">
  <xsd:schema xmlns:xsd="http://www.w3.org/2001/XMLSchema" xmlns:xs="http://www.w3.org/2001/XMLSchema" xmlns:p="http://schemas.microsoft.com/office/2006/metadata/properties" xmlns:ns2="2c7ddca0-f18f-4514-89ec-cfc256175ba5" targetNamespace="http://schemas.microsoft.com/office/2006/metadata/properties" ma:root="true" ma:fieldsID="7a3511da6a4f6d92aec1b7a4f9927643" ns2:_="">
    <xsd:import namespace="2c7ddca0-f18f-4514-89ec-cfc256175ba5"/>
    <xsd:element name="properties">
      <xsd:complexType>
        <xsd:sequence>
          <xsd:element name="documentManagement">
            <xsd:complexType>
              <xsd:all>
                <xsd:element ref="ns2:Own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ddca0-f18f-4514-89ec-cfc256175ba5" elementFormDefault="qualified">
    <xsd:import namespace="http://schemas.microsoft.com/office/2006/documentManagement/types"/>
    <xsd:import namespace="http://schemas.microsoft.com/office/infopath/2007/PartnerControls"/>
    <xsd:element name="Owner" ma:index="8"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3.xml><?xml version="1.0" encoding="utf-8"?>
<?mso-contentType ?>
<SharedContentType xmlns="Microsoft.SharePoint.Taxonomy.ContentTypeSync" SourceId="69b1b3ef-f17b-48c7-a7c8-8ad8b283852f" ContentTypeId="0x0101000D8B3899A4805C44A2FA507CBAF83E58"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Owner xmlns="2c7ddca0-f18f-4514-89ec-cfc256175ba5">
      <UserInfo>
        <DisplayName/>
        <AccountId>47</AccountId>
        <AccountType/>
      </UserInfo>
    </Owner>
  </documentManagement>
</p:properties>
</file>

<file path=customXml/itemProps1.xml><?xml version="1.0" encoding="utf-8"?>
<ds:datastoreItem xmlns:ds="http://schemas.openxmlformats.org/officeDocument/2006/customXml" ds:itemID="{8C7CC505-8052-4330-9605-51138516E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ddca0-f18f-4514-89ec-cfc256175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37FE94-B034-4043-B3F5-0069304D36F9}">
  <ds:schemaRefs>
    <ds:schemaRef ds:uri="http://schemas.microsoft.com/office/2006/metadata/longProperties"/>
  </ds:schemaRefs>
</ds:datastoreItem>
</file>

<file path=customXml/itemProps3.xml><?xml version="1.0" encoding="utf-8"?>
<ds:datastoreItem xmlns:ds="http://schemas.openxmlformats.org/officeDocument/2006/customXml" ds:itemID="{FDC2FDC9-2B1E-4C54-9154-7D414D67F378}">
  <ds:schemaRefs>
    <ds:schemaRef ds:uri="Microsoft.SharePoint.Taxonomy.ContentTypeSync"/>
  </ds:schemaRefs>
</ds:datastoreItem>
</file>

<file path=customXml/itemProps4.xml><?xml version="1.0" encoding="utf-8"?>
<ds:datastoreItem xmlns:ds="http://schemas.openxmlformats.org/officeDocument/2006/customXml" ds:itemID="{38DA1CDD-753C-45D9-BE0A-0E8770047BEC}">
  <ds:schemaRefs>
    <ds:schemaRef ds:uri="http://schemas.microsoft.com/sharepoint/v3/contenttype/forms"/>
  </ds:schemaRefs>
</ds:datastoreItem>
</file>

<file path=customXml/itemProps5.xml><?xml version="1.0" encoding="utf-8"?>
<ds:datastoreItem xmlns:ds="http://schemas.openxmlformats.org/officeDocument/2006/customXml" ds:itemID="{96EBE494-9B11-4179-BF86-8D517B2B7D92}">
  <ds:schemaRefs>
    <ds:schemaRef ds:uri="http://www.w3.org/XML/1998/namespace"/>
    <ds:schemaRef ds:uri="2c7ddca0-f18f-4514-89ec-cfc256175ba5"/>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
  <TotalTime>4562</TotalTime>
  <Words>4830</Words>
  <Application>Microsoft Office PowerPoint</Application>
  <PresentationFormat>On-screen Show (4:3)</PresentationFormat>
  <Paragraphs>391</Paragraphs>
  <Slides>56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56</vt:i4>
      </vt:variant>
    </vt:vector>
  </HeadingPairs>
  <TitlesOfParts>
    <vt:vector size="58" baseType="lpstr">
      <vt:lpstr>Arial</vt:lpstr>
      <vt:lpstr>Default Design</vt:lpstr>
      <vt:lpstr>Spherical Header Tutorial</vt:lpstr>
      <vt:lpstr>Background</vt:lpstr>
      <vt:lpstr>Project Startup</vt:lpstr>
      <vt:lpstr>Basics – Mouse Navigation</vt:lpstr>
      <vt:lpstr>Basics – Mouse Navigation</vt:lpstr>
      <vt:lpstr>Basics - Layout</vt:lpstr>
      <vt:lpstr>Basics – Layout</vt:lpstr>
      <vt:lpstr>Project Startup</vt:lpstr>
      <vt:lpstr>CAD Model - Spherical Part</vt:lpstr>
      <vt:lpstr>CAD Model - Halving the sphere</vt:lpstr>
      <vt:lpstr>CAD Model - Halving the sphere</vt:lpstr>
      <vt:lpstr>CAD Model - Rotating the sphere</vt:lpstr>
      <vt:lpstr>CAD Model - Rotating the sphere</vt:lpstr>
      <vt:lpstr>CAD Model – Applying a thickness</vt:lpstr>
      <vt:lpstr>CAD Model – Applying a thickness</vt:lpstr>
      <vt:lpstr>CAD Model – Adding a cylinder</vt:lpstr>
      <vt:lpstr>CAD Model – Applying thickness to cylinder</vt:lpstr>
      <vt:lpstr>CAD Model – Applying thickness to cylinder</vt:lpstr>
      <vt:lpstr>CAD Model – Rotating branch</vt:lpstr>
      <vt:lpstr>CAD Model – Rotating branch</vt:lpstr>
      <vt:lpstr>CAD Model – Rotating branch</vt:lpstr>
      <vt:lpstr>CAD Model – Adding second branch</vt:lpstr>
      <vt:lpstr>CAD Model – Rotating second branch</vt:lpstr>
      <vt:lpstr>CAD Model – Rotating second branch</vt:lpstr>
      <vt:lpstr>CAD Model – Join walled objects</vt:lpstr>
      <vt:lpstr>CAD Model – Join walled objects</vt:lpstr>
      <vt:lpstr>CAD Model – Cutting the geometry</vt:lpstr>
      <vt:lpstr>CAD Model – Cutting the geometry</vt:lpstr>
      <vt:lpstr>CAD Model – Cutting the geometry</vt:lpstr>
      <vt:lpstr>CAD Model – Cutting the geometry</vt:lpstr>
      <vt:lpstr>FEM</vt:lpstr>
      <vt:lpstr>FEM Model – New analysis</vt:lpstr>
      <vt:lpstr>FEM Model – New analysis</vt:lpstr>
      <vt:lpstr>FEM Model – New analysis</vt:lpstr>
      <vt:lpstr>FEM Model – Adding material</vt:lpstr>
      <vt:lpstr>FEM Model - Symmetry</vt:lpstr>
      <vt:lpstr>FEM Model – Displacement constraint</vt:lpstr>
      <vt:lpstr>FEM Model – Displacement constraint</vt:lpstr>
      <vt:lpstr>FEM Model – Displacement constraint</vt:lpstr>
      <vt:lpstr>FEM Model – Pressure Constraint</vt:lpstr>
      <vt:lpstr>FEM Model – Longitudinal stress</vt:lpstr>
      <vt:lpstr>FEM Model – Longitudinal stress</vt:lpstr>
      <vt:lpstr>FEM Model – Longitudinal stress</vt:lpstr>
      <vt:lpstr>FEM Model – Setting number of CPU’s</vt:lpstr>
      <vt:lpstr>FEM Model – Setting number of CPU’s</vt:lpstr>
      <vt:lpstr>FEM Model – Running the analysis</vt:lpstr>
      <vt:lpstr>FEM Model – Running the analysis</vt:lpstr>
      <vt:lpstr>FEM Model – Display results</vt:lpstr>
      <vt:lpstr>FEM Model – Display results</vt:lpstr>
      <vt:lpstr>FEM Model – Display results</vt:lpstr>
      <vt:lpstr>FEM Model – Display results</vt:lpstr>
      <vt:lpstr>FEM Model – Display results</vt:lpstr>
      <vt:lpstr>FEM Model – Display results (VTK)</vt:lpstr>
      <vt:lpstr>FEM Model – Display results (VTK)</vt:lpstr>
      <vt:lpstr>FEM Model – Display results (VTK)</vt:lpstr>
      <vt:lpstr>Thank you</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TCH bonisa</dc:creator>
  <cp:lastModifiedBy>Stefan Van Der Walt</cp:lastModifiedBy>
  <cp:revision>363</cp:revision>
  <dcterms:created xsi:type="dcterms:W3CDTF">2009-06-02T18:15:51Z</dcterms:created>
  <dcterms:modified xsi:type="dcterms:W3CDTF">2016-11-10T10:53:55Z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play_urn:schemas-microsoft-com:office:office#Owner">
    <vt:lpwstr>Vic Pretorius</vt:lpwstr>
  </property>
</Properties>
</file>